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3" r:id="rId5"/>
  </p:sldMasterIdLst>
  <p:notesMasterIdLst>
    <p:notesMasterId r:id="rId32"/>
  </p:notesMasterIdLst>
  <p:sldIdLst>
    <p:sldId id="273" r:id="rId6"/>
    <p:sldId id="275" r:id="rId7"/>
    <p:sldId id="262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90" r:id="rId16"/>
    <p:sldId id="285" r:id="rId17"/>
    <p:sldId id="286" r:id="rId18"/>
    <p:sldId id="287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B2E"/>
    <a:srgbClr val="1AACCD"/>
    <a:srgbClr val="0A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/>
    <p:restoredTop sz="94694"/>
  </p:normalViewPr>
  <p:slideViewPr>
    <p:cSldViewPr snapToGrid="0" snapToObjects="1">
      <p:cViewPr>
        <p:scale>
          <a:sx n="40" d="100"/>
          <a:sy n="40" d="100"/>
        </p:scale>
        <p:origin x="36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BCE0B-7BD6-4154-A464-0396953E9D67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CEC80EB4-8E5F-410D-A48B-0CEBE29EE564}">
      <dgm:prSet phldrT="[Text]" custT="1"/>
      <dgm:spPr>
        <a:solidFill>
          <a:srgbClr val="1AACCD"/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Pfenex</a:t>
          </a:r>
        </a:p>
        <a:p>
          <a:r>
            <a:rPr lang="en-US" sz="1800" dirty="0">
              <a:latin typeface="Calibri" panose="020F0502020204030204" pitchFamily="34" charset="0"/>
            </a:rPr>
            <a:t>- </a:t>
          </a:r>
          <a:r>
            <a:rPr lang="en-US" sz="1200" dirty="0">
              <a:latin typeface="Calibri" panose="020F0502020204030204" pitchFamily="34" charset="0"/>
            </a:rPr>
            <a:t>Provides systems, tools and training</a:t>
          </a:r>
        </a:p>
      </dgm:t>
    </dgm:pt>
    <dgm:pt modelId="{8BD80ECD-207F-4477-B9C9-2B471EF88F01}" type="parTrans" cxnId="{34169671-83A1-40D9-9C45-2B0F202A86B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12034B3-650B-4235-A155-F51B82B9D965}" type="sibTrans" cxnId="{34169671-83A1-40D9-9C45-2B0F202A86B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DD6AB009-0BD1-432F-B56C-1FE6C3C9A189}">
      <dgm:prSet phldrT="[Text]" custT="1"/>
      <dgm:spPr>
        <a:solidFill>
          <a:srgbClr val="1AACCD"/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Managers</a:t>
          </a:r>
        </a:p>
        <a:p>
          <a:r>
            <a:rPr lang="en-US" sz="1200" dirty="0">
              <a:latin typeface="Calibri" panose="020F0502020204030204" pitchFamily="34" charset="0"/>
            </a:rPr>
            <a:t>- Set Expectations</a:t>
          </a:r>
        </a:p>
        <a:p>
          <a:r>
            <a:rPr lang="en-US" sz="1200" dirty="0">
              <a:latin typeface="Calibri" panose="020F0502020204030204" pitchFamily="34" charset="0"/>
            </a:rPr>
            <a:t>- Provide coaching &amp; feedback</a:t>
          </a:r>
        </a:p>
      </dgm:t>
    </dgm:pt>
    <dgm:pt modelId="{3543ECE7-F58E-41DF-8CC3-97577E15A5BF}" type="parTrans" cxnId="{87028347-FBBA-4DCD-A28B-3CDFA38FB08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ECE2E12-7BA7-4A3B-B73A-8A284BD3D2AF}" type="sibTrans" cxnId="{87028347-FBBA-4DCD-A28B-3CDFA38FB08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C71CA7D-638E-4A82-8C5E-E76E8673379A}">
      <dgm:prSet phldrT="[Text]" custT="1"/>
      <dgm:spPr>
        <a:solidFill>
          <a:srgbClr val="1AACCD"/>
        </a:solidFill>
      </dgm:spPr>
      <dgm:t>
        <a:bodyPr/>
        <a:lstStyle/>
        <a:p>
          <a:pPr marL="0"/>
          <a:r>
            <a:rPr lang="en-US" sz="1800" b="1" dirty="0">
              <a:latin typeface="Calibri" panose="020F0502020204030204" pitchFamily="34" charset="0"/>
            </a:rPr>
            <a:t>Employees</a:t>
          </a:r>
        </a:p>
        <a:p>
          <a:pPr marL="0"/>
          <a:r>
            <a:rPr lang="en-US" sz="1200" dirty="0">
              <a:latin typeface="Calibri" panose="020F0502020204030204" pitchFamily="34" charset="0"/>
            </a:rPr>
            <a:t>- Strive for excellence</a:t>
          </a:r>
        </a:p>
        <a:p>
          <a:pPr marL="230188" indent="0"/>
          <a:r>
            <a:rPr lang="en-US" sz="1200" dirty="0">
              <a:latin typeface="Calibri" panose="020F0502020204030204" pitchFamily="34" charset="0"/>
            </a:rPr>
            <a:t>- Take active role in development</a:t>
          </a:r>
        </a:p>
      </dgm:t>
    </dgm:pt>
    <dgm:pt modelId="{50897FFB-FE77-4885-8C0A-37A362CC4A5E}" type="sibTrans" cxnId="{08B167E0-A825-40EC-A4AB-F5BC5EC3EA7D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936204E9-2CF6-4957-801D-3D6A9E5EAC65}" type="parTrans" cxnId="{08B167E0-A825-40EC-A4AB-F5BC5EC3EA7D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80D6B754-78C0-4378-9A92-56F48332699F}" type="pres">
      <dgm:prSet presAssocID="{9BEBCE0B-7BD6-4154-A464-0396953E9D67}" presName="compositeShape" presStyleCnt="0">
        <dgm:presLayoutVars>
          <dgm:chMax val="7"/>
          <dgm:dir/>
          <dgm:resizeHandles val="exact"/>
        </dgm:presLayoutVars>
      </dgm:prSet>
      <dgm:spPr/>
    </dgm:pt>
    <dgm:pt modelId="{5882FDCD-6100-471E-8ADB-149D3281D172}" type="pres">
      <dgm:prSet presAssocID="{9BEBCE0B-7BD6-4154-A464-0396953E9D67}" presName="wedge1" presStyleLbl="node1" presStyleIdx="0" presStyleCnt="3"/>
      <dgm:spPr/>
    </dgm:pt>
    <dgm:pt modelId="{8FF6E23A-FAA4-4553-A45E-5C17D667E068}" type="pres">
      <dgm:prSet presAssocID="{9BEBCE0B-7BD6-4154-A464-0396953E9D67}" presName="dummy1a" presStyleCnt="0"/>
      <dgm:spPr/>
    </dgm:pt>
    <dgm:pt modelId="{28D8ADB9-F7ED-4B38-8B53-1A81B77DA844}" type="pres">
      <dgm:prSet presAssocID="{9BEBCE0B-7BD6-4154-A464-0396953E9D67}" presName="dummy1b" presStyleCnt="0"/>
      <dgm:spPr/>
    </dgm:pt>
    <dgm:pt modelId="{131EACAD-7740-45E4-B7BD-21105C9BC171}" type="pres">
      <dgm:prSet presAssocID="{9BEBCE0B-7BD6-4154-A464-0396953E9D6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12A603-5AC9-4980-BC59-A18199288850}" type="pres">
      <dgm:prSet presAssocID="{9BEBCE0B-7BD6-4154-A464-0396953E9D67}" presName="wedge2" presStyleLbl="node1" presStyleIdx="1" presStyleCnt="3"/>
      <dgm:spPr/>
    </dgm:pt>
    <dgm:pt modelId="{E8BBA7E0-6E05-4805-8598-F357BF83D6BF}" type="pres">
      <dgm:prSet presAssocID="{9BEBCE0B-7BD6-4154-A464-0396953E9D67}" presName="dummy2a" presStyleCnt="0"/>
      <dgm:spPr/>
    </dgm:pt>
    <dgm:pt modelId="{C18C6482-8186-44ED-ADB9-6A4D2D05BA87}" type="pres">
      <dgm:prSet presAssocID="{9BEBCE0B-7BD6-4154-A464-0396953E9D67}" presName="dummy2b" presStyleCnt="0"/>
      <dgm:spPr/>
    </dgm:pt>
    <dgm:pt modelId="{0DFF34FA-9799-49F7-B49B-1FDADFCFAD96}" type="pres">
      <dgm:prSet presAssocID="{9BEBCE0B-7BD6-4154-A464-0396953E9D6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D7BB09-204C-480D-8E5D-2CE0D6812476}" type="pres">
      <dgm:prSet presAssocID="{9BEBCE0B-7BD6-4154-A464-0396953E9D67}" presName="wedge3" presStyleLbl="node1" presStyleIdx="2" presStyleCnt="3"/>
      <dgm:spPr/>
    </dgm:pt>
    <dgm:pt modelId="{6E8420CB-6BA7-4DBA-A278-06A7B5D9A055}" type="pres">
      <dgm:prSet presAssocID="{9BEBCE0B-7BD6-4154-A464-0396953E9D67}" presName="dummy3a" presStyleCnt="0"/>
      <dgm:spPr/>
    </dgm:pt>
    <dgm:pt modelId="{BEA53ED8-488F-4632-99FE-99563E643B2A}" type="pres">
      <dgm:prSet presAssocID="{9BEBCE0B-7BD6-4154-A464-0396953E9D67}" presName="dummy3b" presStyleCnt="0"/>
      <dgm:spPr/>
    </dgm:pt>
    <dgm:pt modelId="{6A7DBB13-1E06-4583-851B-818E3D1D670B}" type="pres">
      <dgm:prSet presAssocID="{9BEBCE0B-7BD6-4154-A464-0396953E9D6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E814F11-F415-4331-B659-72887E2E7857}" type="pres">
      <dgm:prSet presAssocID="{50897FFB-FE77-4885-8C0A-37A362CC4A5E}" presName="arrowWedge1" presStyleLbl="fgSibTrans2D1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1F698169-8BE8-4209-80E6-A823430DD005}" type="pres">
      <dgm:prSet presAssocID="{F12034B3-650B-4235-A155-F51B82B9D965}" presName="arrowWedge2" presStyleLbl="fgSibTrans2D1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1DDFD794-2BBD-42E0-A5A7-D5B02AC14B1F}" type="pres">
      <dgm:prSet presAssocID="{6ECE2E12-7BA7-4A3B-B73A-8A284BD3D2AF}" presName="arrowWedge3" presStyleLbl="fgSibTrans2D1" presStyleIdx="2" presStyleCnt="3"/>
      <dgm:spPr>
        <a:solidFill>
          <a:schemeClr val="accent2">
            <a:lumMod val="20000"/>
            <a:lumOff val="80000"/>
          </a:schemeClr>
        </a:solidFill>
      </dgm:spPr>
    </dgm:pt>
  </dgm:ptLst>
  <dgm:cxnLst>
    <dgm:cxn modelId="{C8925502-E94C-48B0-BF34-E124970A3D8A}" type="presOf" srcId="{0C71CA7D-638E-4A82-8C5E-E76E8673379A}" destId="{5882FDCD-6100-471E-8ADB-149D3281D172}" srcOrd="0" destOrd="0" presId="urn:microsoft.com/office/officeart/2005/8/layout/cycle8"/>
    <dgm:cxn modelId="{C5BD2F04-84EA-4585-AE58-F84147B797B1}" type="presOf" srcId="{DD6AB009-0BD1-432F-B56C-1FE6C3C9A189}" destId="{6A7DBB13-1E06-4583-851B-818E3D1D670B}" srcOrd="1" destOrd="0" presId="urn:microsoft.com/office/officeart/2005/8/layout/cycle8"/>
    <dgm:cxn modelId="{48442C25-BFD1-4324-87AD-7F0E310ADDC8}" type="presOf" srcId="{0C71CA7D-638E-4A82-8C5E-E76E8673379A}" destId="{131EACAD-7740-45E4-B7BD-21105C9BC171}" srcOrd="1" destOrd="0" presId="urn:microsoft.com/office/officeart/2005/8/layout/cycle8"/>
    <dgm:cxn modelId="{ECCEA335-0954-4DAA-92E8-EF146C22B497}" type="presOf" srcId="{CEC80EB4-8E5F-410D-A48B-0CEBE29EE564}" destId="{0DFF34FA-9799-49F7-B49B-1FDADFCFAD96}" srcOrd="1" destOrd="0" presId="urn:microsoft.com/office/officeart/2005/8/layout/cycle8"/>
    <dgm:cxn modelId="{87028347-FBBA-4DCD-A28B-3CDFA38FB08F}" srcId="{9BEBCE0B-7BD6-4154-A464-0396953E9D67}" destId="{DD6AB009-0BD1-432F-B56C-1FE6C3C9A189}" srcOrd="2" destOrd="0" parTransId="{3543ECE7-F58E-41DF-8CC3-97577E15A5BF}" sibTransId="{6ECE2E12-7BA7-4A3B-B73A-8A284BD3D2AF}"/>
    <dgm:cxn modelId="{34169671-83A1-40D9-9C45-2B0F202A86B6}" srcId="{9BEBCE0B-7BD6-4154-A464-0396953E9D67}" destId="{CEC80EB4-8E5F-410D-A48B-0CEBE29EE564}" srcOrd="1" destOrd="0" parTransId="{8BD80ECD-207F-4477-B9C9-2B471EF88F01}" sibTransId="{F12034B3-650B-4235-A155-F51B82B9D965}"/>
    <dgm:cxn modelId="{AECC0FC1-D706-4B49-BB84-CE96F2EFAF47}" type="presOf" srcId="{9BEBCE0B-7BD6-4154-A464-0396953E9D67}" destId="{80D6B754-78C0-4378-9A92-56F48332699F}" srcOrd="0" destOrd="0" presId="urn:microsoft.com/office/officeart/2005/8/layout/cycle8"/>
    <dgm:cxn modelId="{13D68ED1-0939-4A84-AAF1-7A80A4E089D8}" type="presOf" srcId="{DD6AB009-0BD1-432F-B56C-1FE6C3C9A189}" destId="{6AD7BB09-204C-480D-8E5D-2CE0D6812476}" srcOrd="0" destOrd="0" presId="urn:microsoft.com/office/officeart/2005/8/layout/cycle8"/>
    <dgm:cxn modelId="{08B167E0-A825-40EC-A4AB-F5BC5EC3EA7D}" srcId="{9BEBCE0B-7BD6-4154-A464-0396953E9D67}" destId="{0C71CA7D-638E-4A82-8C5E-E76E8673379A}" srcOrd="0" destOrd="0" parTransId="{936204E9-2CF6-4957-801D-3D6A9E5EAC65}" sibTransId="{50897FFB-FE77-4885-8C0A-37A362CC4A5E}"/>
    <dgm:cxn modelId="{4F6601ED-37C3-4039-86B5-53BED72A9B85}" type="presOf" srcId="{CEC80EB4-8E5F-410D-A48B-0CEBE29EE564}" destId="{6D12A603-5AC9-4980-BC59-A18199288850}" srcOrd="0" destOrd="0" presId="urn:microsoft.com/office/officeart/2005/8/layout/cycle8"/>
    <dgm:cxn modelId="{D694FF60-99F8-47BD-BFBB-A4B179DFA96D}" type="presParOf" srcId="{80D6B754-78C0-4378-9A92-56F48332699F}" destId="{5882FDCD-6100-471E-8ADB-149D3281D172}" srcOrd="0" destOrd="0" presId="urn:microsoft.com/office/officeart/2005/8/layout/cycle8"/>
    <dgm:cxn modelId="{EABD0442-4927-404D-9F22-6BC8BEB29D0E}" type="presParOf" srcId="{80D6B754-78C0-4378-9A92-56F48332699F}" destId="{8FF6E23A-FAA4-4553-A45E-5C17D667E068}" srcOrd="1" destOrd="0" presId="urn:microsoft.com/office/officeart/2005/8/layout/cycle8"/>
    <dgm:cxn modelId="{FC16E07E-82E4-43D8-B100-F7B667C8EB8F}" type="presParOf" srcId="{80D6B754-78C0-4378-9A92-56F48332699F}" destId="{28D8ADB9-F7ED-4B38-8B53-1A81B77DA844}" srcOrd="2" destOrd="0" presId="urn:microsoft.com/office/officeart/2005/8/layout/cycle8"/>
    <dgm:cxn modelId="{79259C50-1BD7-4A8E-AAEE-409B0494A41B}" type="presParOf" srcId="{80D6B754-78C0-4378-9A92-56F48332699F}" destId="{131EACAD-7740-45E4-B7BD-21105C9BC171}" srcOrd="3" destOrd="0" presId="urn:microsoft.com/office/officeart/2005/8/layout/cycle8"/>
    <dgm:cxn modelId="{E1EA7A1D-2C7F-40B5-A13B-9237F58A61DF}" type="presParOf" srcId="{80D6B754-78C0-4378-9A92-56F48332699F}" destId="{6D12A603-5AC9-4980-BC59-A18199288850}" srcOrd="4" destOrd="0" presId="urn:microsoft.com/office/officeart/2005/8/layout/cycle8"/>
    <dgm:cxn modelId="{F36531FD-9305-4316-92E6-772E8474F1BB}" type="presParOf" srcId="{80D6B754-78C0-4378-9A92-56F48332699F}" destId="{E8BBA7E0-6E05-4805-8598-F357BF83D6BF}" srcOrd="5" destOrd="0" presId="urn:microsoft.com/office/officeart/2005/8/layout/cycle8"/>
    <dgm:cxn modelId="{271A515D-6EDB-4FA7-A131-FE7DCD51BEA9}" type="presParOf" srcId="{80D6B754-78C0-4378-9A92-56F48332699F}" destId="{C18C6482-8186-44ED-ADB9-6A4D2D05BA87}" srcOrd="6" destOrd="0" presId="urn:microsoft.com/office/officeart/2005/8/layout/cycle8"/>
    <dgm:cxn modelId="{024F7776-2E2E-4595-8D3B-7E136B8E4C8C}" type="presParOf" srcId="{80D6B754-78C0-4378-9A92-56F48332699F}" destId="{0DFF34FA-9799-49F7-B49B-1FDADFCFAD96}" srcOrd="7" destOrd="0" presId="urn:microsoft.com/office/officeart/2005/8/layout/cycle8"/>
    <dgm:cxn modelId="{1D60D2D5-44BE-4F45-AB49-C650B0D50019}" type="presParOf" srcId="{80D6B754-78C0-4378-9A92-56F48332699F}" destId="{6AD7BB09-204C-480D-8E5D-2CE0D6812476}" srcOrd="8" destOrd="0" presId="urn:microsoft.com/office/officeart/2005/8/layout/cycle8"/>
    <dgm:cxn modelId="{3DA1A14A-BD9E-403A-A02A-B7D93D2A0206}" type="presParOf" srcId="{80D6B754-78C0-4378-9A92-56F48332699F}" destId="{6E8420CB-6BA7-4DBA-A278-06A7B5D9A055}" srcOrd="9" destOrd="0" presId="urn:microsoft.com/office/officeart/2005/8/layout/cycle8"/>
    <dgm:cxn modelId="{999722FF-890E-4136-BF2E-F70E142C9EB9}" type="presParOf" srcId="{80D6B754-78C0-4378-9A92-56F48332699F}" destId="{BEA53ED8-488F-4632-99FE-99563E643B2A}" srcOrd="10" destOrd="0" presId="urn:microsoft.com/office/officeart/2005/8/layout/cycle8"/>
    <dgm:cxn modelId="{E46A7674-A0BE-48B0-9427-CB1E2AF97BDD}" type="presParOf" srcId="{80D6B754-78C0-4378-9A92-56F48332699F}" destId="{6A7DBB13-1E06-4583-851B-818E3D1D670B}" srcOrd="11" destOrd="0" presId="urn:microsoft.com/office/officeart/2005/8/layout/cycle8"/>
    <dgm:cxn modelId="{CA718447-E47F-4B12-8706-1C7C94BCD864}" type="presParOf" srcId="{80D6B754-78C0-4378-9A92-56F48332699F}" destId="{DE814F11-F415-4331-B659-72887E2E7857}" srcOrd="12" destOrd="0" presId="urn:microsoft.com/office/officeart/2005/8/layout/cycle8"/>
    <dgm:cxn modelId="{1E1F1ABE-1F10-466F-8FD0-71773FD11697}" type="presParOf" srcId="{80D6B754-78C0-4378-9A92-56F48332699F}" destId="{1F698169-8BE8-4209-80E6-A823430DD005}" srcOrd="13" destOrd="0" presId="urn:microsoft.com/office/officeart/2005/8/layout/cycle8"/>
    <dgm:cxn modelId="{A0BAA649-70F5-43AB-AA78-1A7C72360843}" type="presParOf" srcId="{80D6B754-78C0-4378-9A92-56F48332699F}" destId="{1DDFD794-2BBD-42E0-A5A7-D5B02AC14B1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9BDC2-848A-4470-8C99-AB3D8A79D87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9D08422-6D93-4053-800F-FE95BBA9E886}">
      <dgm:prSet phldrT="[Text]"/>
      <dgm:spPr/>
      <dgm:t>
        <a:bodyPr/>
        <a:lstStyle/>
        <a:p>
          <a:r>
            <a:rPr lang="en-US" dirty="0"/>
            <a:t>Dec</a:t>
          </a:r>
        </a:p>
      </dgm:t>
    </dgm:pt>
    <dgm:pt modelId="{A1D778D3-062F-4721-892F-D60A22536B7E}" type="parTrans" cxnId="{049FA2D1-9667-4ECA-91D1-CC159CE73B06}">
      <dgm:prSet/>
      <dgm:spPr/>
      <dgm:t>
        <a:bodyPr/>
        <a:lstStyle/>
        <a:p>
          <a:endParaRPr lang="en-US"/>
        </a:p>
      </dgm:t>
    </dgm:pt>
    <dgm:pt modelId="{53B77B5C-7062-4671-9486-5275DE9713B7}" type="sibTrans" cxnId="{049FA2D1-9667-4ECA-91D1-CC159CE73B06}">
      <dgm:prSet/>
      <dgm:spPr/>
      <dgm:t>
        <a:bodyPr/>
        <a:lstStyle/>
        <a:p>
          <a:endParaRPr lang="en-US"/>
        </a:p>
      </dgm:t>
    </dgm:pt>
    <dgm:pt modelId="{0B46513D-B3CB-467F-BC46-9808C52164AB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49F97C67-5A6E-4596-B579-5D4D73D78C58}" type="parTrans" cxnId="{CD2DD198-868C-49D5-A166-FC496A37CD83}">
      <dgm:prSet/>
      <dgm:spPr/>
      <dgm:t>
        <a:bodyPr/>
        <a:lstStyle/>
        <a:p>
          <a:endParaRPr lang="en-US"/>
        </a:p>
      </dgm:t>
    </dgm:pt>
    <dgm:pt modelId="{7215EBFB-2334-4AC9-A065-FA8C50BDCCFE}" type="sibTrans" cxnId="{CD2DD198-868C-49D5-A166-FC496A37CD83}">
      <dgm:prSet/>
      <dgm:spPr/>
      <dgm:t>
        <a:bodyPr/>
        <a:lstStyle/>
        <a:p>
          <a:endParaRPr lang="en-US"/>
        </a:p>
      </dgm:t>
    </dgm:pt>
    <dgm:pt modelId="{6B0F5196-3B97-41EE-A30E-D7A6727A1244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26920922-FC72-48BE-A27A-1273B3B65183}" type="parTrans" cxnId="{DBA85015-38EE-4E4E-A38A-008CF1B421E0}">
      <dgm:prSet/>
      <dgm:spPr/>
      <dgm:t>
        <a:bodyPr/>
        <a:lstStyle/>
        <a:p>
          <a:endParaRPr lang="en-US"/>
        </a:p>
      </dgm:t>
    </dgm:pt>
    <dgm:pt modelId="{DB1B2ECF-AE76-4090-B3E9-EEC389EDCDD9}" type="sibTrans" cxnId="{DBA85015-38EE-4E4E-A38A-008CF1B421E0}">
      <dgm:prSet/>
      <dgm:spPr/>
      <dgm:t>
        <a:bodyPr/>
        <a:lstStyle/>
        <a:p>
          <a:endParaRPr lang="en-US"/>
        </a:p>
      </dgm:t>
    </dgm:pt>
    <dgm:pt modelId="{218A8AB0-B6B0-4A44-9BF1-2FC1E284E538}">
      <dgm:prSet/>
      <dgm:spPr/>
      <dgm:t>
        <a:bodyPr/>
        <a:lstStyle/>
        <a:p>
          <a:r>
            <a:rPr lang="en-US" dirty="0"/>
            <a:t>Mar</a:t>
          </a:r>
        </a:p>
      </dgm:t>
    </dgm:pt>
    <dgm:pt modelId="{FBD2106D-F0D9-4E8A-990A-C88B421AB39F}" type="parTrans" cxnId="{837AE8B2-E2A7-4B24-83B3-7AFC708E0B67}">
      <dgm:prSet/>
      <dgm:spPr/>
      <dgm:t>
        <a:bodyPr/>
        <a:lstStyle/>
        <a:p>
          <a:endParaRPr lang="en-US"/>
        </a:p>
      </dgm:t>
    </dgm:pt>
    <dgm:pt modelId="{5A06A338-F034-44E1-B00D-36DC9279A0CE}" type="sibTrans" cxnId="{837AE8B2-E2A7-4B24-83B3-7AFC708E0B67}">
      <dgm:prSet/>
      <dgm:spPr/>
      <dgm:t>
        <a:bodyPr/>
        <a:lstStyle/>
        <a:p>
          <a:endParaRPr lang="en-US"/>
        </a:p>
      </dgm:t>
    </dgm:pt>
    <dgm:pt modelId="{4741E560-55ED-4F45-80EA-C673F9015723}">
      <dgm:prSet/>
      <dgm:spPr/>
      <dgm:t>
        <a:bodyPr/>
        <a:lstStyle/>
        <a:p>
          <a:r>
            <a:rPr lang="en-US" dirty="0"/>
            <a:t>Apr</a:t>
          </a:r>
        </a:p>
      </dgm:t>
    </dgm:pt>
    <dgm:pt modelId="{E99670C2-834E-4B2B-96DA-4A20D3387A93}" type="parTrans" cxnId="{108EAA16-21BB-4BAB-A943-396F1E8B4BF1}">
      <dgm:prSet/>
      <dgm:spPr/>
      <dgm:t>
        <a:bodyPr/>
        <a:lstStyle/>
        <a:p>
          <a:endParaRPr lang="en-US"/>
        </a:p>
      </dgm:t>
    </dgm:pt>
    <dgm:pt modelId="{63A07A8D-826F-46CD-8C04-AF98B2EFAAD6}" type="sibTrans" cxnId="{108EAA16-21BB-4BAB-A943-396F1E8B4BF1}">
      <dgm:prSet/>
      <dgm:spPr/>
      <dgm:t>
        <a:bodyPr/>
        <a:lstStyle/>
        <a:p>
          <a:endParaRPr lang="en-US"/>
        </a:p>
      </dgm:t>
    </dgm:pt>
    <dgm:pt modelId="{1BBF86F7-EA3B-4C23-BB8D-7EA440678295}">
      <dgm:prSet/>
      <dgm:spPr/>
      <dgm:t>
        <a:bodyPr/>
        <a:lstStyle/>
        <a:p>
          <a:r>
            <a:rPr lang="en-US" dirty="0"/>
            <a:t>May</a:t>
          </a:r>
        </a:p>
      </dgm:t>
    </dgm:pt>
    <dgm:pt modelId="{1F36D783-0E79-4B42-AA1A-C50660AF1816}" type="parTrans" cxnId="{170DA94C-0867-4814-B0B8-45E6F464FDE0}">
      <dgm:prSet/>
      <dgm:spPr/>
      <dgm:t>
        <a:bodyPr/>
        <a:lstStyle/>
        <a:p>
          <a:endParaRPr lang="en-US"/>
        </a:p>
      </dgm:t>
    </dgm:pt>
    <dgm:pt modelId="{F5F2F537-3C2A-4150-8E68-061AFFEAD2C6}" type="sibTrans" cxnId="{170DA94C-0867-4814-B0B8-45E6F464FDE0}">
      <dgm:prSet/>
      <dgm:spPr/>
      <dgm:t>
        <a:bodyPr/>
        <a:lstStyle/>
        <a:p>
          <a:endParaRPr lang="en-US"/>
        </a:p>
      </dgm:t>
    </dgm:pt>
    <dgm:pt modelId="{615E7ED1-B63B-4040-8A88-BCD8AB6916E8}">
      <dgm:prSet/>
      <dgm:spPr/>
      <dgm:t>
        <a:bodyPr/>
        <a:lstStyle/>
        <a:p>
          <a:r>
            <a:rPr lang="en-US" dirty="0"/>
            <a:t>June</a:t>
          </a:r>
        </a:p>
      </dgm:t>
    </dgm:pt>
    <dgm:pt modelId="{CE4E774A-5B97-414C-A1BA-DC42E0AE80FE}" type="parTrans" cxnId="{3FDE07DF-1A5E-42B2-BFFB-A58487A08AB2}">
      <dgm:prSet/>
      <dgm:spPr/>
      <dgm:t>
        <a:bodyPr/>
        <a:lstStyle/>
        <a:p>
          <a:endParaRPr lang="en-US"/>
        </a:p>
      </dgm:t>
    </dgm:pt>
    <dgm:pt modelId="{00F63FD4-BCC5-4758-8900-DE1302D60074}" type="sibTrans" cxnId="{3FDE07DF-1A5E-42B2-BFFB-A58487A08AB2}">
      <dgm:prSet/>
      <dgm:spPr/>
      <dgm:t>
        <a:bodyPr/>
        <a:lstStyle/>
        <a:p>
          <a:endParaRPr lang="en-US"/>
        </a:p>
      </dgm:t>
    </dgm:pt>
    <dgm:pt modelId="{653BC88E-02C9-40C3-939C-05C618ABDA2D}">
      <dgm:prSet/>
      <dgm:spPr/>
      <dgm:t>
        <a:bodyPr/>
        <a:lstStyle/>
        <a:p>
          <a:r>
            <a:rPr lang="en-US" dirty="0"/>
            <a:t>July</a:t>
          </a:r>
        </a:p>
      </dgm:t>
    </dgm:pt>
    <dgm:pt modelId="{6AA8CFAA-9C8D-49DA-85C0-6E29C2E885BE}" type="parTrans" cxnId="{1E28C087-5129-4129-9D2E-4268FFB25681}">
      <dgm:prSet/>
      <dgm:spPr/>
      <dgm:t>
        <a:bodyPr/>
        <a:lstStyle/>
        <a:p>
          <a:endParaRPr lang="en-US"/>
        </a:p>
      </dgm:t>
    </dgm:pt>
    <dgm:pt modelId="{62ECC05A-6098-45AD-8AA0-C65299F5D75D}" type="sibTrans" cxnId="{1E28C087-5129-4129-9D2E-4268FFB25681}">
      <dgm:prSet/>
      <dgm:spPr/>
      <dgm:t>
        <a:bodyPr/>
        <a:lstStyle/>
        <a:p>
          <a:endParaRPr lang="en-US"/>
        </a:p>
      </dgm:t>
    </dgm:pt>
    <dgm:pt modelId="{801AC9D0-465C-468E-BC63-58E71DB84524}">
      <dgm:prSet/>
      <dgm:spPr/>
      <dgm:t>
        <a:bodyPr/>
        <a:lstStyle/>
        <a:p>
          <a:r>
            <a:rPr lang="en-US" dirty="0"/>
            <a:t>Aug</a:t>
          </a:r>
        </a:p>
      </dgm:t>
    </dgm:pt>
    <dgm:pt modelId="{E429F692-C99D-494C-8CFB-DAE3BB1CECDE}" type="parTrans" cxnId="{B67B38BC-915F-440B-AFDC-3903E07D2266}">
      <dgm:prSet/>
      <dgm:spPr/>
      <dgm:t>
        <a:bodyPr/>
        <a:lstStyle/>
        <a:p>
          <a:endParaRPr lang="en-US"/>
        </a:p>
      </dgm:t>
    </dgm:pt>
    <dgm:pt modelId="{01E9A9FE-857D-4CB7-9F7D-2BF2BD78440A}" type="sibTrans" cxnId="{B67B38BC-915F-440B-AFDC-3903E07D2266}">
      <dgm:prSet/>
      <dgm:spPr/>
      <dgm:t>
        <a:bodyPr/>
        <a:lstStyle/>
        <a:p>
          <a:endParaRPr lang="en-US"/>
        </a:p>
      </dgm:t>
    </dgm:pt>
    <dgm:pt modelId="{F2448A76-E31D-4489-9FC8-FDF57B8FEB4A}">
      <dgm:prSet/>
      <dgm:spPr/>
      <dgm:t>
        <a:bodyPr/>
        <a:lstStyle/>
        <a:p>
          <a:r>
            <a:rPr lang="en-US" dirty="0"/>
            <a:t>Sep</a:t>
          </a:r>
        </a:p>
      </dgm:t>
    </dgm:pt>
    <dgm:pt modelId="{6CC9AF64-F1C2-4177-8659-A1CE79E4E9D3}" type="parTrans" cxnId="{A57F778E-2CE6-4721-9533-0B3383CED4B7}">
      <dgm:prSet/>
      <dgm:spPr/>
      <dgm:t>
        <a:bodyPr/>
        <a:lstStyle/>
        <a:p>
          <a:endParaRPr lang="en-US"/>
        </a:p>
      </dgm:t>
    </dgm:pt>
    <dgm:pt modelId="{E586D58A-BAD5-432D-B7F3-284594144828}" type="sibTrans" cxnId="{A57F778E-2CE6-4721-9533-0B3383CED4B7}">
      <dgm:prSet/>
      <dgm:spPr/>
      <dgm:t>
        <a:bodyPr/>
        <a:lstStyle/>
        <a:p>
          <a:endParaRPr lang="en-US"/>
        </a:p>
      </dgm:t>
    </dgm:pt>
    <dgm:pt modelId="{0A204BAC-1795-428D-90EE-13224C1DA30C}">
      <dgm:prSet/>
      <dgm:spPr/>
      <dgm:t>
        <a:bodyPr/>
        <a:lstStyle/>
        <a:p>
          <a:r>
            <a:rPr lang="en-US" dirty="0"/>
            <a:t>Nov</a:t>
          </a:r>
        </a:p>
      </dgm:t>
    </dgm:pt>
    <dgm:pt modelId="{15BFE1DC-4E79-4980-AFE6-74ACAE1D7FF6}" type="parTrans" cxnId="{79D5F7F4-3093-4218-81CB-2933A543904D}">
      <dgm:prSet/>
      <dgm:spPr/>
      <dgm:t>
        <a:bodyPr/>
        <a:lstStyle/>
        <a:p>
          <a:endParaRPr lang="en-US"/>
        </a:p>
      </dgm:t>
    </dgm:pt>
    <dgm:pt modelId="{C20186E4-3EFE-439B-8FBF-51ADAFB3B857}" type="sibTrans" cxnId="{79D5F7F4-3093-4218-81CB-2933A543904D}">
      <dgm:prSet/>
      <dgm:spPr/>
      <dgm:t>
        <a:bodyPr/>
        <a:lstStyle/>
        <a:p>
          <a:endParaRPr lang="en-US"/>
        </a:p>
      </dgm:t>
    </dgm:pt>
    <dgm:pt modelId="{63571B7D-753D-4AE5-A0E0-0A5CAA385A2C}">
      <dgm:prSet/>
      <dgm:spPr/>
      <dgm:t>
        <a:bodyPr/>
        <a:lstStyle/>
        <a:p>
          <a:r>
            <a:rPr lang="en-US" dirty="0"/>
            <a:t>Dec</a:t>
          </a:r>
        </a:p>
      </dgm:t>
    </dgm:pt>
    <dgm:pt modelId="{738A1FBD-0ECC-435D-861D-BDC04BEF8B14}" type="parTrans" cxnId="{FE466AE7-0A84-47F8-804A-962B3674F425}">
      <dgm:prSet/>
      <dgm:spPr/>
      <dgm:t>
        <a:bodyPr/>
        <a:lstStyle/>
        <a:p>
          <a:endParaRPr lang="en-US"/>
        </a:p>
      </dgm:t>
    </dgm:pt>
    <dgm:pt modelId="{E839A1AF-D072-432B-9852-324C7DBC6A48}" type="sibTrans" cxnId="{FE466AE7-0A84-47F8-804A-962B3674F425}">
      <dgm:prSet/>
      <dgm:spPr/>
      <dgm:t>
        <a:bodyPr/>
        <a:lstStyle/>
        <a:p>
          <a:endParaRPr lang="en-US"/>
        </a:p>
      </dgm:t>
    </dgm:pt>
    <dgm:pt modelId="{5D30B621-AF27-4779-BCF2-07DCC9F19D7A}">
      <dgm:prSet/>
      <dgm:spPr/>
      <dgm:t>
        <a:bodyPr/>
        <a:lstStyle/>
        <a:p>
          <a:r>
            <a:rPr lang="en-US" dirty="0"/>
            <a:t>Oct</a:t>
          </a:r>
        </a:p>
      </dgm:t>
    </dgm:pt>
    <dgm:pt modelId="{BFA635B8-3CF7-45A2-93CA-6C4672760220}" type="parTrans" cxnId="{1A3343AE-694B-43B4-ACF0-B3B43898C7CD}">
      <dgm:prSet/>
      <dgm:spPr/>
      <dgm:t>
        <a:bodyPr/>
        <a:lstStyle/>
        <a:p>
          <a:endParaRPr lang="en-US"/>
        </a:p>
      </dgm:t>
    </dgm:pt>
    <dgm:pt modelId="{A757AE88-9B83-4DAE-997A-7F0D45D03096}" type="sibTrans" cxnId="{1A3343AE-694B-43B4-ACF0-B3B43898C7CD}">
      <dgm:prSet/>
      <dgm:spPr/>
      <dgm:t>
        <a:bodyPr/>
        <a:lstStyle/>
        <a:p>
          <a:endParaRPr lang="en-US"/>
        </a:p>
      </dgm:t>
    </dgm:pt>
    <dgm:pt modelId="{66E03FC6-EC73-4D93-8755-5F79C95C378A}" type="pres">
      <dgm:prSet presAssocID="{1B39BDC2-848A-4470-8C99-AB3D8A79D87D}" presName="Name0" presStyleCnt="0">
        <dgm:presLayoutVars>
          <dgm:dir/>
          <dgm:resizeHandles val="exact"/>
        </dgm:presLayoutVars>
      </dgm:prSet>
      <dgm:spPr/>
    </dgm:pt>
    <dgm:pt modelId="{A366371C-0FF7-4F40-86DF-26F4FC85B665}" type="pres">
      <dgm:prSet presAssocID="{A9D08422-6D93-4053-800F-FE95BBA9E886}" presName="parTxOnly" presStyleLbl="node1" presStyleIdx="0" presStyleCnt="13">
        <dgm:presLayoutVars>
          <dgm:bulletEnabled val="1"/>
        </dgm:presLayoutVars>
      </dgm:prSet>
      <dgm:spPr/>
    </dgm:pt>
    <dgm:pt modelId="{7D840744-9666-4A70-82D9-653FF450EAEF}" type="pres">
      <dgm:prSet presAssocID="{53B77B5C-7062-4671-9486-5275DE9713B7}" presName="parSpace" presStyleCnt="0"/>
      <dgm:spPr/>
    </dgm:pt>
    <dgm:pt modelId="{F8AA4A86-F56F-4BFF-BFE7-1C2365076A52}" type="pres">
      <dgm:prSet presAssocID="{0B46513D-B3CB-467F-BC46-9808C52164AB}" presName="parTxOnly" presStyleLbl="node1" presStyleIdx="1" presStyleCnt="13">
        <dgm:presLayoutVars>
          <dgm:bulletEnabled val="1"/>
        </dgm:presLayoutVars>
      </dgm:prSet>
      <dgm:spPr/>
    </dgm:pt>
    <dgm:pt modelId="{B58A52B3-83C9-4306-AB70-77FF9F6C3C27}" type="pres">
      <dgm:prSet presAssocID="{7215EBFB-2334-4AC9-A065-FA8C50BDCCFE}" presName="parSpace" presStyleCnt="0"/>
      <dgm:spPr/>
    </dgm:pt>
    <dgm:pt modelId="{78824607-F8CD-4A59-A382-CFB14E2CF56A}" type="pres">
      <dgm:prSet presAssocID="{6B0F5196-3B97-41EE-A30E-D7A6727A1244}" presName="parTxOnly" presStyleLbl="node1" presStyleIdx="2" presStyleCnt="13">
        <dgm:presLayoutVars>
          <dgm:bulletEnabled val="1"/>
        </dgm:presLayoutVars>
      </dgm:prSet>
      <dgm:spPr/>
    </dgm:pt>
    <dgm:pt modelId="{BBFABFB0-716B-4D30-BC9B-E739E27F5F73}" type="pres">
      <dgm:prSet presAssocID="{DB1B2ECF-AE76-4090-B3E9-EEC389EDCDD9}" presName="parSpace" presStyleCnt="0"/>
      <dgm:spPr/>
    </dgm:pt>
    <dgm:pt modelId="{4F862A8C-EF36-43FE-8B08-221C4A2A2573}" type="pres">
      <dgm:prSet presAssocID="{218A8AB0-B6B0-4A44-9BF1-2FC1E284E538}" presName="parTxOnly" presStyleLbl="node1" presStyleIdx="3" presStyleCnt="13">
        <dgm:presLayoutVars>
          <dgm:bulletEnabled val="1"/>
        </dgm:presLayoutVars>
      </dgm:prSet>
      <dgm:spPr/>
    </dgm:pt>
    <dgm:pt modelId="{B591EA59-3B2A-44AD-AC18-A79DE52DDBEE}" type="pres">
      <dgm:prSet presAssocID="{5A06A338-F034-44E1-B00D-36DC9279A0CE}" presName="parSpace" presStyleCnt="0"/>
      <dgm:spPr/>
    </dgm:pt>
    <dgm:pt modelId="{A9D28E19-8321-44E5-ACA7-BF45D475F8E5}" type="pres">
      <dgm:prSet presAssocID="{4741E560-55ED-4F45-80EA-C673F9015723}" presName="parTxOnly" presStyleLbl="node1" presStyleIdx="4" presStyleCnt="13">
        <dgm:presLayoutVars>
          <dgm:bulletEnabled val="1"/>
        </dgm:presLayoutVars>
      </dgm:prSet>
      <dgm:spPr/>
    </dgm:pt>
    <dgm:pt modelId="{F1FAC190-8346-453A-AA0B-964252D6447E}" type="pres">
      <dgm:prSet presAssocID="{63A07A8D-826F-46CD-8C04-AF98B2EFAAD6}" presName="parSpace" presStyleCnt="0"/>
      <dgm:spPr/>
    </dgm:pt>
    <dgm:pt modelId="{F46F44E5-6C3E-40E6-8545-6046F8E7DAFA}" type="pres">
      <dgm:prSet presAssocID="{1BBF86F7-EA3B-4C23-BB8D-7EA440678295}" presName="parTxOnly" presStyleLbl="node1" presStyleIdx="5" presStyleCnt="13">
        <dgm:presLayoutVars>
          <dgm:bulletEnabled val="1"/>
        </dgm:presLayoutVars>
      </dgm:prSet>
      <dgm:spPr/>
    </dgm:pt>
    <dgm:pt modelId="{35FFBC51-1692-41FC-9C16-64573F17FD63}" type="pres">
      <dgm:prSet presAssocID="{F5F2F537-3C2A-4150-8E68-061AFFEAD2C6}" presName="parSpace" presStyleCnt="0"/>
      <dgm:spPr/>
    </dgm:pt>
    <dgm:pt modelId="{ABD8937E-ED5F-43D0-A462-02C9729B143A}" type="pres">
      <dgm:prSet presAssocID="{615E7ED1-B63B-4040-8A88-BCD8AB6916E8}" presName="parTxOnly" presStyleLbl="node1" presStyleIdx="6" presStyleCnt="13">
        <dgm:presLayoutVars>
          <dgm:bulletEnabled val="1"/>
        </dgm:presLayoutVars>
      </dgm:prSet>
      <dgm:spPr/>
    </dgm:pt>
    <dgm:pt modelId="{58FD00E3-765F-4CAC-AF27-3CC3DECDB02F}" type="pres">
      <dgm:prSet presAssocID="{00F63FD4-BCC5-4758-8900-DE1302D60074}" presName="parSpace" presStyleCnt="0"/>
      <dgm:spPr/>
    </dgm:pt>
    <dgm:pt modelId="{B5F010D3-312B-4E86-AB97-BA5672B42BE3}" type="pres">
      <dgm:prSet presAssocID="{653BC88E-02C9-40C3-939C-05C618ABDA2D}" presName="parTxOnly" presStyleLbl="node1" presStyleIdx="7" presStyleCnt="13">
        <dgm:presLayoutVars>
          <dgm:bulletEnabled val="1"/>
        </dgm:presLayoutVars>
      </dgm:prSet>
      <dgm:spPr/>
    </dgm:pt>
    <dgm:pt modelId="{1A435B4E-99B8-4B4E-9957-15D1E11072F1}" type="pres">
      <dgm:prSet presAssocID="{62ECC05A-6098-45AD-8AA0-C65299F5D75D}" presName="parSpace" presStyleCnt="0"/>
      <dgm:spPr/>
    </dgm:pt>
    <dgm:pt modelId="{D0886643-665D-4519-9046-249EAA009B83}" type="pres">
      <dgm:prSet presAssocID="{801AC9D0-465C-468E-BC63-58E71DB84524}" presName="parTxOnly" presStyleLbl="node1" presStyleIdx="8" presStyleCnt="13">
        <dgm:presLayoutVars>
          <dgm:bulletEnabled val="1"/>
        </dgm:presLayoutVars>
      </dgm:prSet>
      <dgm:spPr/>
    </dgm:pt>
    <dgm:pt modelId="{B4C7F337-9195-4C3C-85B2-0C0D90FB59E2}" type="pres">
      <dgm:prSet presAssocID="{01E9A9FE-857D-4CB7-9F7D-2BF2BD78440A}" presName="parSpace" presStyleCnt="0"/>
      <dgm:spPr/>
    </dgm:pt>
    <dgm:pt modelId="{2D8F24E4-813E-4116-813D-709A7C769857}" type="pres">
      <dgm:prSet presAssocID="{F2448A76-E31D-4489-9FC8-FDF57B8FEB4A}" presName="parTxOnly" presStyleLbl="node1" presStyleIdx="9" presStyleCnt="13">
        <dgm:presLayoutVars>
          <dgm:bulletEnabled val="1"/>
        </dgm:presLayoutVars>
      </dgm:prSet>
      <dgm:spPr/>
    </dgm:pt>
    <dgm:pt modelId="{56957D38-6105-4067-A800-94A40557A7C2}" type="pres">
      <dgm:prSet presAssocID="{E586D58A-BAD5-432D-B7F3-284594144828}" presName="parSpace" presStyleCnt="0"/>
      <dgm:spPr/>
    </dgm:pt>
    <dgm:pt modelId="{96482E85-D169-4423-9F37-53180AD06771}" type="pres">
      <dgm:prSet presAssocID="{5D30B621-AF27-4779-BCF2-07DCC9F19D7A}" presName="parTxOnly" presStyleLbl="node1" presStyleIdx="10" presStyleCnt="13">
        <dgm:presLayoutVars>
          <dgm:bulletEnabled val="1"/>
        </dgm:presLayoutVars>
      </dgm:prSet>
      <dgm:spPr/>
    </dgm:pt>
    <dgm:pt modelId="{8A1CC2C2-EC7B-48DB-9583-39A2AE01010A}" type="pres">
      <dgm:prSet presAssocID="{A757AE88-9B83-4DAE-997A-7F0D45D03096}" presName="parSpace" presStyleCnt="0"/>
      <dgm:spPr/>
    </dgm:pt>
    <dgm:pt modelId="{B5B437FB-3C84-463C-861B-8B30231A8DBF}" type="pres">
      <dgm:prSet presAssocID="{0A204BAC-1795-428D-90EE-13224C1DA30C}" presName="parTxOnly" presStyleLbl="node1" presStyleIdx="11" presStyleCnt="13">
        <dgm:presLayoutVars>
          <dgm:bulletEnabled val="1"/>
        </dgm:presLayoutVars>
      </dgm:prSet>
      <dgm:spPr/>
    </dgm:pt>
    <dgm:pt modelId="{449C95A2-7FEC-438C-87F8-2AB9227E92FD}" type="pres">
      <dgm:prSet presAssocID="{C20186E4-3EFE-439B-8FBF-51ADAFB3B857}" presName="parSpace" presStyleCnt="0"/>
      <dgm:spPr/>
    </dgm:pt>
    <dgm:pt modelId="{637D7D18-3918-4C29-9FDF-E54EDABD1838}" type="pres">
      <dgm:prSet presAssocID="{63571B7D-753D-4AE5-A0E0-0A5CAA385A2C}" presName="parTxOnly" presStyleLbl="node1" presStyleIdx="12" presStyleCnt="13">
        <dgm:presLayoutVars>
          <dgm:bulletEnabled val="1"/>
        </dgm:presLayoutVars>
      </dgm:prSet>
      <dgm:spPr/>
    </dgm:pt>
  </dgm:ptLst>
  <dgm:cxnLst>
    <dgm:cxn modelId="{F9FC2A0C-BA6B-4701-B721-740AAC029B4C}" type="presOf" srcId="{A9D08422-6D93-4053-800F-FE95BBA9E886}" destId="{A366371C-0FF7-4F40-86DF-26F4FC85B665}" srcOrd="0" destOrd="0" presId="urn:microsoft.com/office/officeart/2005/8/layout/hChevron3"/>
    <dgm:cxn modelId="{DBA85015-38EE-4E4E-A38A-008CF1B421E0}" srcId="{1B39BDC2-848A-4470-8C99-AB3D8A79D87D}" destId="{6B0F5196-3B97-41EE-A30E-D7A6727A1244}" srcOrd="2" destOrd="0" parTransId="{26920922-FC72-48BE-A27A-1273B3B65183}" sibTransId="{DB1B2ECF-AE76-4090-B3E9-EEC389EDCDD9}"/>
    <dgm:cxn modelId="{108EAA16-21BB-4BAB-A943-396F1E8B4BF1}" srcId="{1B39BDC2-848A-4470-8C99-AB3D8A79D87D}" destId="{4741E560-55ED-4F45-80EA-C673F9015723}" srcOrd="4" destOrd="0" parTransId="{E99670C2-834E-4B2B-96DA-4A20D3387A93}" sibTransId="{63A07A8D-826F-46CD-8C04-AF98B2EFAAD6}"/>
    <dgm:cxn modelId="{44F37036-C587-46C8-AF25-4F2FDD96AEA0}" type="presOf" srcId="{6B0F5196-3B97-41EE-A30E-D7A6727A1244}" destId="{78824607-F8CD-4A59-A382-CFB14E2CF56A}" srcOrd="0" destOrd="0" presId="urn:microsoft.com/office/officeart/2005/8/layout/hChevron3"/>
    <dgm:cxn modelId="{2150B73A-D79C-4689-B6AA-445B753E8629}" type="presOf" srcId="{0B46513D-B3CB-467F-BC46-9808C52164AB}" destId="{F8AA4A86-F56F-4BFF-BFE7-1C2365076A52}" srcOrd="0" destOrd="0" presId="urn:microsoft.com/office/officeart/2005/8/layout/hChevron3"/>
    <dgm:cxn modelId="{170DA94C-0867-4814-B0B8-45E6F464FDE0}" srcId="{1B39BDC2-848A-4470-8C99-AB3D8A79D87D}" destId="{1BBF86F7-EA3B-4C23-BB8D-7EA440678295}" srcOrd="5" destOrd="0" parTransId="{1F36D783-0E79-4B42-AA1A-C50660AF1816}" sibTransId="{F5F2F537-3C2A-4150-8E68-061AFFEAD2C6}"/>
    <dgm:cxn modelId="{A5A56A7A-FF0B-42B2-B484-921C4551C7E8}" type="presOf" srcId="{801AC9D0-465C-468E-BC63-58E71DB84524}" destId="{D0886643-665D-4519-9046-249EAA009B83}" srcOrd="0" destOrd="0" presId="urn:microsoft.com/office/officeart/2005/8/layout/hChevron3"/>
    <dgm:cxn modelId="{9C50457D-438F-4767-9FFD-029C0312E3AF}" type="presOf" srcId="{0A204BAC-1795-428D-90EE-13224C1DA30C}" destId="{B5B437FB-3C84-463C-861B-8B30231A8DBF}" srcOrd="0" destOrd="0" presId="urn:microsoft.com/office/officeart/2005/8/layout/hChevron3"/>
    <dgm:cxn modelId="{1E28C087-5129-4129-9D2E-4268FFB25681}" srcId="{1B39BDC2-848A-4470-8C99-AB3D8A79D87D}" destId="{653BC88E-02C9-40C3-939C-05C618ABDA2D}" srcOrd="7" destOrd="0" parTransId="{6AA8CFAA-9C8D-49DA-85C0-6E29C2E885BE}" sibTransId="{62ECC05A-6098-45AD-8AA0-C65299F5D75D}"/>
    <dgm:cxn modelId="{A57F778E-2CE6-4721-9533-0B3383CED4B7}" srcId="{1B39BDC2-848A-4470-8C99-AB3D8A79D87D}" destId="{F2448A76-E31D-4489-9FC8-FDF57B8FEB4A}" srcOrd="9" destOrd="0" parTransId="{6CC9AF64-F1C2-4177-8659-A1CE79E4E9D3}" sibTransId="{E586D58A-BAD5-432D-B7F3-284594144828}"/>
    <dgm:cxn modelId="{CD2DD198-868C-49D5-A166-FC496A37CD83}" srcId="{1B39BDC2-848A-4470-8C99-AB3D8A79D87D}" destId="{0B46513D-B3CB-467F-BC46-9808C52164AB}" srcOrd="1" destOrd="0" parTransId="{49F97C67-5A6E-4596-B579-5D4D73D78C58}" sibTransId="{7215EBFB-2334-4AC9-A065-FA8C50BDCCFE}"/>
    <dgm:cxn modelId="{072800A5-5F2A-4E67-9A45-37AB66815519}" type="presOf" srcId="{5D30B621-AF27-4779-BCF2-07DCC9F19D7A}" destId="{96482E85-D169-4423-9F37-53180AD06771}" srcOrd="0" destOrd="0" presId="urn:microsoft.com/office/officeart/2005/8/layout/hChevron3"/>
    <dgm:cxn modelId="{27EB2DA6-2A27-4858-A884-9461DFBFCCB5}" type="presOf" srcId="{63571B7D-753D-4AE5-A0E0-0A5CAA385A2C}" destId="{637D7D18-3918-4C29-9FDF-E54EDABD1838}" srcOrd="0" destOrd="0" presId="urn:microsoft.com/office/officeart/2005/8/layout/hChevron3"/>
    <dgm:cxn modelId="{D8487CA7-7ED3-4A97-A67B-AE5D7BD5D240}" type="presOf" srcId="{4741E560-55ED-4F45-80EA-C673F9015723}" destId="{A9D28E19-8321-44E5-ACA7-BF45D475F8E5}" srcOrd="0" destOrd="0" presId="urn:microsoft.com/office/officeart/2005/8/layout/hChevron3"/>
    <dgm:cxn modelId="{7EC28FA9-4CF9-4918-9C39-038B4E0595BA}" type="presOf" srcId="{218A8AB0-B6B0-4A44-9BF1-2FC1E284E538}" destId="{4F862A8C-EF36-43FE-8B08-221C4A2A2573}" srcOrd="0" destOrd="0" presId="urn:microsoft.com/office/officeart/2005/8/layout/hChevron3"/>
    <dgm:cxn modelId="{556F87AC-2A5F-4C14-8A5C-F9A0508E313E}" type="presOf" srcId="{653BC88E-02C9-40C3-939C-05C618ABDA2D}" destId="{B5F010D3-312B-4E86-AB97-BA5672B42BE3}" srcOrd="0" destOrd="0" presId="urn:microsoft.com/office/officeart/2005/8/layout/hChevron3"/>
    <dgm:cxn modelId="{1A3343AE-694B-43B4-ACF0-B3B43898C7CD}" srcId="{1B39BDC2-848A-4470-8C99-AB3D8A79D87D}" destId="{5D30B621-AF27-4779-BCF2-07DCC9F19D7A}" srcOrd="10" destOrd="0" parTransId="{BFA635B8-3CF7-45A2-93CA-6C4672760220}" sibTransId="{A757AE88-9B83-4DAE-997A-7F0D45D03096}"/>
    <dgm:cxn modelId="{837AE8B2-E2A7-4B24-83B3-7AFC708E0B67}" srcId="{1B39BDC2-848A-4470-8C99-AB3D8A79D87D}" destId="{218A8AB0-B6B0-4A44-9BF1-2FC1E284E538}" srcOrd="3" destOrd="0" parTransId="{FBD2106D-F0D9-4E8A-990A-C88B421AB39F}" sibTransId="{5A06A338-F034-44E1-B00D-36DC9279A0CE}"/>
    <dgm:cxn modelId="{B67B38BC-915F-440B-AFDC-3903E07D2266}" srcId="{1B39BDC2-848A-4470-8C99-AB3D8A79D87D}" destId="{801AC9D0-465C-468E-BC63-58E71DB84524}" srcOrd="8" destOrd="0" parTransId="{E429F692-C99D-494C-8CFB-DAE3BB1CECDE}" sibTransId="{01E9A9FE-857D-4CB7-9F7D-2BF2BD78440A}"/>
    <dgm:cxn modelId="{049FA2D1-9667-4ECA-91D1-CC159CE73B06}" srcId="{1B39BDC2-848A-4470-8C99-AB3D8A79D87D}" destId="{A9D08422-6D93-4053-800F-FE95BBA9E886}" srcOrd="0" destOrd="0" parTransId="{A1D778D3-062F-4721-892F-D60A22536B7E}" sibTransId="{53B77B5C-7062-4671-9486-5275DE9713B7}"/>
    <dgm:cxn modelId="{2969AFDE-092C-4264-A92D-EBB0812759C3}" type="presOf" srcId="{1BBF86F7-EA3B-4C23-BB8D-7EA440678295}" destId="{F46F44E5-6C3E-40E6-8545-6046F8E7DAFA}" srcOrd="0" destOrd="0" presId="urn:microsoft.com/office/officeart/2005/8/layout/hChevron3"/>
    <dgm:cxn modelId="{3FDE07DF-1A5E-42B2-BFFB-A58487A08AB2}" srcId="{1B39BDC2-848A-4470-8C99-AB3D8A79D87D}" destId="{615E7ED1-B63B-4040-8A88-BCD8AB6916E8}" srcOrd="6" destOrd="0" parTransId="{CE4E774A-5B97-414C-A1BA-DC42E0AE80FE}" sibTransId="{00F63FD4-BCC5-4758-8900-DE1302D60074}"/>
    <dgm:cxn modelId="{1B7C4BDF-B947-4E12-B021-3B3548B7F08D}" type="presOf" srcId="{615E7ED1-B63B-4040-8A88-BCD8AB6916E8}" destId="{ABD8937E-ED5F-43D0-A462-02C9729B143A}" srcOrd="0" destOrd="0" presId="urn:microsoft.com/office/officeart/2005/8/layout/hChevron3"/>
    <dgm:cxn modelId="{FE466AE7-0A84-47F8-804A-962B3674F425}" srcId="{1B39BDC2-848A-4470-8C99-AB3D8A79D87D}" destId="{63571B7D-753D-4AE5-A0E0-0A5CAA385A2C}" srcOrd="12" destOrd="0" parTransId="{738A1FBD-0ECC-435D-861D-BDC04BEF8B14}" sibTransId="{E839A1AF-D072-432B-9852-324C7DBC6A48}"/>
    <dgm:cxn modelId="{AC5323F2-29BF-4673-B5C7-DFC3CD3D6E14}" type="presOf" srcId="{F2448A76-E31D-4489-9FC8-FDF57B8FEB4A}" destId="{2D8F24E4-813E-4116-813D-709A7C769857}" srcOrd="0" destOrd="0" presId="urn:microsoft.com/office/officeart/2005/8/layout/hChevron3"/>
    <dgm:cxn modelId="{79D5F7F4-3093-4218-81CB-2933A543904D}" srcId="{1B39BDC2-848A-4470-8C99-AB3D8A79D87D}" destId="{0A204BAC-1795-428D-90EE-13224C1DA30C}" srcOrd="11" destOrd="0" parTransId="{15BFE1DC-4E79-4980-AFE6-74ACAE1D7FF6}" sibTransId="{C20186E4-3EFE-439B-8FBF-51ADAFB3B857}"/>
    <dgm:cxn modelId="{C91F26F6-7D4B-4EC2-BEB5-8337C88E2A9A}" type="presOf" srcId="{1B39BDC2-848A-4470-8C99-AB3D8A79D87D}" destId="{66E03FC6-EC73-4D93-8755-5F79C95C378A}" srcOrd="0" destOrd="0" presId="urn:microsoft.com/office/officeart/2005/8/layout/hChevron3"/>
    <dgm:cxn modelId="{CDC4C566-95C5-4595-B68F-DB6AAD350FCE}" type="presParOf" srcId="{66E03FC6-EC73-4D93-8755-5F79C95C378A}" destId="{A366371C-0FF7-4F40-86DF-26F4FC85B665}" srcOrd="0" destOrd="0" presId="urn:microsoft.com/office/officeart/2005/8/layout/hChevron3"/>
    <dgm:cxn modelId="{C54A71EF-38B3-4B8B-BA87-8F06E3EEC124}" type="presParOf" srcId="{66E03FC6-EC73-4D93-8755-5F79C95C378A}" destId="{7D840744-9666-4A70-82D9-653FF450EAEF}" srcOrd="1" destOrd="0" presId="urn:microsoft.com/office/officeart/2005/8/layout/hChevron3"/>
    <dgm:cxn modelId="{C71368A0-B49A-4E99-9222-E040B25B9C19}" type="presParOf" srcId="{66E03FC6-EC73-4D93-8755-5F79C95C378A}" destId="{F8AA4A86-F56F-4BFF-BFE7-1C2365076A52}" srcOrd="2" destOrd="0" presId="urn:microsoft.com/office/officeart/2005/8/layout/hChevron3"/>
    <dgm:cxn modelId="{9461894D-547D-42AF-AA44-1F3C9F921F8F}" type="presParOf" srcId="{66E03FC6-EC73-4D93-8755-5F79C95C378A}" destId="{B58A52B3-83C9-4306-AB70-77FF9F6C3C27}" srcOrd="3" destOrd="0" presId="urn:microsoft.com/office/officeart/2005/8/layout/hChevron3"/>
    <dgm:cxn modelId="{5F6A49BF-00CF-4E2A-A2BB-D5CC9A17024C}" type="presParOf" srcId="{66E03FC6-EC73-4D93-8755-5F79C95C378A}" destId="{78824607-F8CD-4A59-A382-CFB14E2CF56A}" srcOrd="4" destOrd="0" presId="urn:microsoft.com/office/officeart/2005/8/layout/hChevron3"/>
    <dgm:cxn modelId="{F3A3FF22-4FDE-4AE3-B162-B3253BEC5FA1}" type="presParOf" srcId="{66E03FC6-EC73-4D93-8755-5F79C95C378A}" destId="{BBFABFB0-716B-4D30-BC9B-E739E27F5F73}" srcOrd="5" destOrd="0" presId="urn:microsoft.com/office/officeart/2005/8/layout/hChevron3"/>
    <dgm:cxn modelId="{8181A484-AE36-4C6A-93F7-00DB386B352D}" type="presParOf" srcId="{66E03FC6-EC73-4D93-8755-5F79C95C378A}" destId="{4F862A8C-EF36-43FE-8B08-221C4A2A2573}" srcOrd="6" destOrd="0" presId="urn:microsoft.com/office/officeart/2005/8/layout/hChevron3"/>
    <dgm:cxn modelId="{B1AC87BB-86C5-4652-977F-785BC4A72303}" type="presParOf" srcId="{66E03FC6-EC73-4D93-8755-5F79C95C378A}" destId="{B591EA59-3B2A-44AD-AC18-A79DE52DDBEE}" srcOrd="7" destOrd="0" presId="urn:microsoft.com/office/officeart/2005/8/layout/hChevron3"/>
    <dgm:cxn modelId="{0C975C0A-F08B-4C6E-9EBD-A3247E152721}" type="presParOf" srcId="{66E03FC6-EC73-4D93-8755-5F79C95C378A}" destId="{A9D28E19-8321-44E5-ACA7-BF45D475F8E5}" srcOrd="8" destOrd="0" presId="urn:microsoft.com/office/officeart/2005/8/layout/hChevron3"/>
    <dgm:cxn modelId="{7277B9E1-62A1-4D1C-A4C0-63F9F6FEF05F}" type="presParOf" srcId="{66E03FC6-EC73-4D93-8755-5F79C95C378A}" destId="{F1FAC190-8346-453A-AA0B-964252D6447E}" srcOrd="9" destOrd="0" presId="urn:microsoft.com/office/officeart/2005/8/layout/hChevron3"/>
    <dgm:cxn modelId="{12D2584A-BA5C-4BF7-9A7D-42A3287F0B80}" type="presParOf" srcId="{66E03FC6-EC73-4D93-8755-5F79C95C378A}" destId="{F46F44E5-6C3E-40E6-8545-6046F8E7DAFA}" srcOrd="10" destOrd="0" presId="urn:microsoft.com/office/officeart/2005/8/layout/hChevron3"/>
    <dgm:cxn modelId="{B1EE2BBE-4080-44CD-B949-55C72D9BE303}" type="presParOf" srcId="{66E03FC6-EC73-4D93-8755-5F79C95C378A}" destId="{35FFBC51-1692-41FC-9C16-64573F17FD63}" srcOrd="11" destOrd="0" presId="urn:microsoft.com/office/officeart/2005/8/layout/hChevron3"/>
    <dgm:cxn modelId="{55013C06-1367-4B93-84DF-6527AA48D029}" type="presParOf" srcId="{66E03FC6-EC73-4D93-8755-5F79C95C378A}" destId="{ABD8937E-ED5F-43D0-A462-02C9729B143A}" srcOrd="12" destOrd="0" presId="urn:microsoft.com/office/officeart/2005/8/layout/hChevron3"/>
    <dgm:cxn modelId="{D3A5B251-4406-416A-B26E-BC4087A53D39}" type="presParOf" srcId="{66E03FC6-EC73-4D93-8755-5F79C95C378A}" destId="{58FD00E3-765F-4CAC-AF27-3CC3DECDB02F}" srcOrd="13" destOrd="0" presId="urn:microsoft.com/office/officeart/2005/8/layout/hChevron3"/>
    <dgm:cxn modelId="{66F95618-F879-4077-A0C8-55C63098E09E}" type="presParOf" srcId="{66E03FC6-EC73-4D93-8755-5F79C95C378A}" destId="{B5F010D3-312B-4E86-AB97-BA5672B42BE3}" srcOrd="14" destOrd="0" presId="urn:microsoft.com/office/officeart/2005/8/layout/hChevron3"/>
    <dgm:cxn modelId="{35030E84-73E5-4696-B86D-AD4653FA83FC}" type="presParOf" srcId="{66E03FC6-EC73-4D93-8755-5F79C95C378A}" destId="{1A435B4E-99B8-4B4E-9957-15D1E11072F1}" srcOrd="15" destOrd="0" presId="urn:microsoft.com/office/officeart/2005/8/layout/hChevron3"/>
    <dgm:cxn modelId="{3AAF8CFC-9857-42CE-957D-94F8A240B00C}" type="presParOf" srcId="{66E03FC6-EC73-4D93-8755-5F79C95C378A}" destId="{D0886643-665D-4519-9046-249EAA009B83}" srcOrd="16" destOrd="0" presId="urn:microsoft.com/office/officeart/2005/8/layout/hChevron3"/>
    <dgm:cxn modelId="{BFB227E5-7D56-4E8F-AECA-6D1CF1629A9E}" type="presParOf" srcId="{66E03FC6-EC73-4D93-8755-5F79C95C378A}" destId="{B4C7F337-9195-4C3C-85B2-0C0D90FB59E2}" srcOrd="17" destOrd="0" presId="urn:microsoft.com/office/officeart/2005/8/layout/hChevron3"/>
    <dgm:cxn modelId="{34FB3442-F285-4FAD-A679-A2FFB1F79BC4}" type="presParOf" srcId="{66E03FC6-EC73-4D93-8755-5F79C95C378A}" destId="{2D8F24E4-813E-4116-813D-709A7C769857}" srcOrd="18" destOrd="0" presId="urn:microsoft.com/office/officeart/2005/8/layout/hChevron3"/>
    <dgm:cxn modelId="{362295FD-8CDF-4472-9B5C-05A8BB61D351}" type="presParOf" srcId="{66E03FC6-EC73-4D93-8755-5F79C95C378A}" destId="{56957D38-6105-4067-A800-94A40557A7C2}" srcOrd="19" destOrd="0" presId="urn:microsoft.com/office/officeart/2005/8/layout/hChevron3"/>
    <dgm:cxn modelId="{AAE2E46C-9B79-46CC-A1F5-37DF3285ABA4}" type="presParOf" srcId="{66E03FC6-EC73-4D93-8755-5F79C95C378A}" destId="{96482E85-D169-4423-9F37-53180AD06771}" srcOrd="20" destOrd="0" presId="urn:microsoft.com/office/officeart/2005/8/layout/hChevron3"/>
    <dgm:cxn modelId="{7915B427-0D74-424A-B114-D194247C1D1E}" type="presParOf" srcId="{66E03FC6-EC73-4D93-8755-5F79C95C378A}" destId="{8A1CC2C2-EC7B-48DB-9583-39A2AE01010A}" srcOrd="21" destOrd="0" presId="urn:microsoft.com/office/officeart/2005/8/layout/hChevron3"/>
    <dgm:cxn modelId="{4A802504-48A9-40E6-8BEC-DE78B4D94CD1}" type="presParOf" srcId="{66E03FC6-EC73-4D93-8755-5F79C95C378A}" destId="{B5B437FB-3C84-463C-861B-8B30231A8DBF}" srcOrd="22" destOrd="0" presId="urn:microsoft.com/office/officeart/2005/8/layout/hChevron3"/>
    <dgm:cxn modelId="{BE5F92D0-CA1C-4C84-B6C6-96E0AFF7041F}" type="presParOf" srcId="{66E03FC6-EC73-4D93-8755-5F79C95C378A}" destId="{449C95A2-7FEC-438C-87F8-2AB9227E92FD}" srcOrd="23" destOrd="0" presId="urn:microsoft.com/office/officeart/2005/8/layout/hChevron3"/>
    <dgm:cxn modelId="{A20D1DA8-DC92-4C5B-A675-8B9975B67059}" type="presParOf" srcId="{66E03FC6-EC73-4D93-8755-5F79C95C378A}" destId="{637D7D18-3918-4C29-9FDF-E54EDABD1838}" srcOrd="2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C4E21-FA75-451B-A675-EF851858CB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8A6FA-F2DB-4E82-A5CC-F6B4BBCBA70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Employee Self Evaluation</a:t>
          </a:r>
        </a:p>
      </dgm:t>
    </dgm:pt>
    <dgm:pt modelId="{F7B509EB-9937-4816-9BB8-AACEA9D92FAC}" type="parTrans" cxnId="{FEC8DBD6-EE98-4B8B-8AA8-4875DB97E5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3D1433-9702-49FB-BA0A-86724C0A3809}" type="sibTrans" cxnId="{FEC8DBD6-EE98-4B8B-8AA8-4875DB97E58E}">
      <dgm:prSet/>
      <dgm:spPr/>
      <dgm:t>
        <a:bodyPr/>
        <a:lstStyle/>
        <a:p>
          <a:endParaRPr lang="en-US" dirty="0">
            <a:latin typeface="Calibri" panose="020F0502020204030204" pitchFamily="34" charset="0"/>
          </a:endParaRPr>
        </a:p>
      </dgm:t>
    </dgm:pt>
    <dgm:pt modelId="{D7EA43F4-EF43-49F6-ACBF-AAAD4A9206E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Manager Evaluation</a:t>
          </a:r>
        </a:p>
      </dgm:t>
    </dgm:pt>
    <dgm:pt modelId="{B78DB327-C640-47E9-A95A-1D547BB8AC56}" type="parTrans" cxnId="{C0F8F79E-E7D9-44AC-B6C0-139381C5254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0676AEC-F207-4823-B272-2135710FBD5D}" type="sibTrans" cxnId="{C0F8F79E-E7D9-44AC-B6C0-139381C5254A}">
      <dgm:prSet/>
      <dgm:spPr/>
      <dgm:t>
        <a:bodyPr/>
        <a:lstStyle/>
        <a:p>
          <a:endParaRPr lang="en-US" dirty="0">
            <a:latin typeface="Calibri" panose="020F0502020204030204" pitchFamily="34" charset="0"/>
          </a:endParaRPr>
        </a:p>
      </dgm:t>
    </dgm:pt>
    <dgm:pt modelId="{C56766B8-6217-42A8-B92C-74C7BE9BE7D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Performance and Reward Discussion</a:t>
          </a:r>
        </a:p>
      </dgm:t>
    </dgm:pt>
    <dgm:pt modelId="{6D45D6C6-F247-449B-9DFE-BA243239C09A}" type="parTrans" cxnId="{8D9EA8E9-0CCF-456E-B264-2943683A02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8792427-8FB6-4395-8483-DFB5546CDD46}" type="sibTrans" cxnId="{8D9EA8E9-0CCF-456E-B264-2943683A02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48A2B5C-1C47-46C8-B8FA-9D69C6EC3C4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2nd Level Manager Review</a:t>
          </a:r>
        </a:p>
      </dgm:t>
    </dgm:pt>
    <dgm:pt modelId="{D1523801-9E6F-4D5B-955F-320EE57CBFA8}" type="parTrans" cxnId="{18BC9D1F-0CFA-4CD9-A826-2470E365183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68B1F60-2E25-4FC9-BD24-3EAC60C841F7}" type="sibTrans" cxnId="{18BC9D1F-0CFA-4CD9-A826-2470E3651834}">
      <dgm:prSet/>
      <dgm:spPr/>
      <dgm:t>
        <a:bodyPr/>
        <a:lstStyle/>
        <a:p>
          <a:endParaRPr lang="en-US" dirty="0">
            <a:latin typeface="Calibri" panose="020F0502020204030204" pitchFamily="34" charset="0"/>
          </a:endParaRPr>
        </a:p>
      </dgm:t>
    </dgm:pt>
    <dgm:pt modelId="{B9C3E5AE-FCA2-42AB-9710-4C02136306FA}" type="pres">
      <dgm:prSet presAssocID="{C41C4E21-FA75-451B-A675-EF851858CBFF}" presName="Name0" presStyleCnt="0">
        <dgm:presLayoutVars>
          <dgm:dir/>
          <dgm:resizeHandles val="exact"/>
        </dgm:presLayoutVars>
      </dgm:prSet>
      <dgm:spPr/>
    </dgm:pt>
    <dgm:pt modelId="{3318563A-5C82-49AC-8C4F-9F598CD6568C}" type="pres">
      <dgm:prSet presAssocID="{2568A6FA-F2DB-4E82-A5CC-F6B4BBCBA704}" presName="node" presStyleLbl="node1" presStyleIdx="0" presStyleCnt="4">
        <dgm:presLayoutVars>
          <dgm:bulletEnabled val="1"/>
        </dgm:presLayoutVars>
      </dgm:prSet>
      <dgm:spPr/>
    </dgm:pt>
    <dgm:pt modelId="{C705780C-9CD0-4816-B21B-8508E9739ADE}" type="pres">
      <dgm:prSet presAssocID="{883D1433-9702-49FB-BA0A-86724C0A3809}" presName="sibTrans" presStyleLbl="sibTrans2D1" presStyleIdx="0" presStyleCnt="3"/>
      <dgm:spPr/>
    </dgm:pt>
    <dgm:pt modelId="{63320BCB-E8AE-4E6E-99A1-AF76E122B405}" type="pres">
      <dgm:prSet presAssocID="{883D1433-9702-49FB-BA0A-86724C0A3809}" presName="connectorText" presStyleLbl="sibTrans2D1" presStyleIdx="0" presStyleCnt="3"/>
      <dgm:spPr/>
    </dgm:pt>
    <dgm:pt modelId="{8C02044A-AC22-4855-BAF5-D38D97884E10}" type="pres">
      <dgm:prSet presAssocID="{D7EA43F4-EF43-49F6-ACBF-AAAD4A9206EA}" presName="node" presStyleLbl="node1" presStyleIdx="1" presStyleCnt="4">
        <dgm:presLayoutVars>
          <dgm:bulletEnabled val="1"/>
        </dgm:presLayoutVars>
      </dgm:prSet>
      <dgm:spPr/>
    </dgm:pt>
    <dgm:pt modelId="{CF5A0EB9-AFF6-4E8C-BF04-9D8927841E97}" type="pres">
      <dgm:prSet presAssocID="{50676AEC-F207-4823-B272-2135710FBD5D}" presName="sibTrans" presStyleLbl="sibTrans2D1" presStyleIdx="1" presStyleCnt="3"/>
      <dgm:spPr/>
    </dgm:pt>
    <dgm:pt modelId="{ACB09BCD-470F-4F5A-89F8-C6600009284D}" type="pres">
      <dgm:prSet presAssocID="{50676AEC-F207-4823-B272-2135710FBD5D}" presName="connectorText" presStyleLbl="sibTrans2D1" presStyleIdx="1" presStyleCnt="3"/>
      <dgm:spPr/>
    </dgm:pt>
    <dgm:pt modelId="{F700A8A2-F2A4-40D5-A7B7-A8D6DF18A69E}" type="pres">
      <dgm:prSet presAssocID="{948A2B5C-1C47-46C8-B8FA-9D69C6EC3C4B}" presName="node" presStyleLbl="node1" presStyleIdx="2" presStyleCnt="4">
        <dgm:presLayoutVars>
          <dgm:bulletEnabled val="1"/>
        </dgm:presLayoutVars>
      </dgm:prSet>
      <dgm:spPr/>
    </dgm:pt>
    <dgm:pt modelId="{63CD3ED6-FECC-4C7F-8A72-90C42872731F}" type="pres">
      <dgm:prSet presAssocID="{268B1F60-2E25-4FC9-BD24-3EAC60C841F7}" presName="sibTrans" presStyleLbl="sibTrans2D1" presStyleIdx="2" presStyleCnt="3"/>
      <dgm:spPr/>
    </dgm:pt>
    <dgm:pt modelId="{027F6664-21CF-41CB-8AC5-6348CDFC5835}" type="pres">
      <dgm:prSet presAssocID="{268B1F60-2E25-4FC9-BD24-3EAC60C841F7}" presName="connectorText" presStyleLbl="sibTrans2D1" presStyleIdx="2" presStyleCnt="3"/>
      <dgm:spPr/>
    </dgm:pt>
    <dgm:pt modelId="{D3DFD884-2A9D-4442-8CCE-A6056F5EFAAF}" type="pres">
      <dgm:prSet presAssocID="{C56766B8-6217-42A8-B92C-74C7BE9BE7D1}" presName="node" presStyleLbl="node1" presStyleIdx="3" presStyleCnt="4">
        <dgm:presLayoutVars>
          <dgm:bulletEnabled val="1"/>
        </dgm:presLayoutVars>
      </dgm:prSet>
      <dgm:spPr/>
    </dgm:pt>
  </dgm:ptLst>
  <dgm:cxnLst>
    <dgm:cxn modelId="{6CB0570D-A7A2-47BD-8B13-5BF5B580CFF0}" type="presOf" srcId="{883D1433-9702-49FB-BA0A-86724C0A3809}" destId="{C705780C-9CD0-4816-B21B-8508E9739ADE}" srcOrd="0" destOrd="0" presId="urn:microsoft.com/office/officeart/2005/8/layout/process1"/>
    <dgm:cxn modelId="{17CFCC15-1C89-4882-B7F3-9C5E27731F7E}" type="presOf" srcId="{50676AEC-F207-4823-B272-2135710FBD5D}" destId="{ACB09BCD-470F-4F5A-89F8-C6600009284D}" srcOrd="1" destOrd="0" presId="urn:microsoft.com/office/officeart/2005/8/layout/process1"/>
    <dgm:cxn modelId="{18BC9D1F-0CFA-4CD9-A826-2470E3651834}" srcId="{C41C4E21-FA75-451B-A675-EF851858CBFF}" destId="{948A2B5C-1C47-46C8-B8FA-9D69C6EC3C4B}" srcOrd="2" destOrd="0" parTransId="{D1523801-9E6F-4D5B-955F-320EE57CBFA8}" sibTransId="{268B1F60-2E25-4FC9-BD24-3EAC60C841F7}"/>
    <dgm:cxn modelId="{B2A74943-CFAD-4768-8060-CC7C250B41D9}" type="presOf" srcId="{D7EA43F4-EF43-49F6-ACBF-AAAD4A9206EA}" destId="{8C02044A-AC22-4855-BAF5-D38D97884E10}" srcOrd="0" destOrd="0" presId="urn:microsoft.com/office/officeart/2005/8/layout/process1"/>
    <dgm:cxn modelId="{E6C94B51-2B4D-480E-A4FF-F7E899A046E6}" type="presOf" srcId="{948A2B5C-1C47-46C8-B8FA-9D69C6EC3C4B}" destId="{F700A8A2-F2A4-40D5-A7B7-A8D6DF18A69E}" srcOrd="0" destOrd="0" presId="urn:microsoft.com/office/officeart/2005/8/layout/process1"/>
    <dgm:cxn modelId="{90645D73-FE3B-45AF-83BF-B2C0950D6CBC}" type="presOf" srcId="{C56766B8-6217-42A8-B92C-74C7BE9BE7D1}" destId="{D3DFD884-2A9D-4442-8CCE-A6056F5EFAAF}" srcOrd="0" destOrd="0" presId="urn:microsoft.com/office/officeart/2005/8/layout/process1"/>
    <dgm:cxn modelId="{C3FE2490-7D75-4A87-B2CB-F11556E2FA8B}" type="presOf" srcId="{C41C4E21-FA75-451B-A675-EF851858CBFF}" destId="{B9C3E5AE-FCA2-42AB-9710-4C02136306FA}" srcOrd="0" destOrd="0" presId="urn:microsoft.com/office/officeart/2005/8/layout/process1"/>
    <dgm:cxn modelId="{C0F8F79E-E7D9-44AC-B6C0-139381C5254A}" srcId="{C41C4E21-FA75-451B-A675-EF851858CBFF}" destId="{D7EA43F4-EF43-49F6-ACBF-AAAD4A9206EA}" srcOrd="1" destOrd="0" parTransId="{B78DB327-C640-47E9-A95A-1D547BB8AC56}" sibTransId="{50676AEC-F207-4823-B272-2135710FBD5D}"/>
    <dgm:cxn modelId="{2097AF9F-E8DD-475C-9A1C-262564D3543A}" type="presOf" srcId="{883D1433-9702-49FB-BA0A-86724C0A3809}" destId="{63320BCB-E8AE-4E6E-99A1-AF76E122B405}" srcOrd="1" destOrd="0" presId="urn:microsoft.com/office/officeart/2005/8/layout/process1"/>
    <dgm:cxn modelId="{FD125CA1-B4D1-4BE3-8907-20A33D9E696C}" type="presOf" srcId="{50676AEC-F207-4823-B272-2135710FBD5D}" destId="{CF5A0EB9-AFF6-4E8C-BF04-9D8927841E97}" srcOrd="0" destOrd="0" presId="urn:microsoft.com/office/officeart/2005/8/layout/process1"/>
    <dgm:cxn modelId="{FFFF6AB6-46F9-4E98-A289-A8D0FB0AFC89}" type="presOf" srcId="{268B1F60-2E25-4FC9-BD24-3EAC60C841F7}" destId="{63CD3ED6-FECC-4C7F-8A72-90C42872731F}" srcOrd="0" destOrd="0" presId="urn:microsoft.com/office/officeart/2005/8/layout/process1"/>
    <dgm:cxn modelId="{FEC8DBD6-EE98-4B8B-8AA8-4875DB97E58E}" srcId="{C41C4E21-FA75-451B-A675-EF851858CBFF}" destId="{2568A6FA-F2DB-4E82-A5CC-F6B4BBCBA704}" srcOrd="0" destOrd="0" parTransId="{F7B509EB-9937-4816-9BB8-AACEA9D92FAC}" sibTransId="{883D1433-9702-49FB-BA0A-86724C0A3809}"/>
    <dgm:cxn modelId="{7CCB08E2-15CC-4CC4-949F-1B56F7CD87C0}" type="presOf" srcId="{2568A6FA-F2DB-4E82-A5CC-F6B4BBCBA704}" destId="{3318563A-5C82-49AC-8C4F-9F598CD6568C}" srcOrd="0" destOrd="0" presId="urn:microsoft.com/office/officeart/2005/8/layout/process1"/>
    <dgm:cxn modelId="{8D9EA8E9-0CCF-456E-B264-2943683A02B5}" srcId="{C41C4E21-FA75-451B-A675-EF851858CBFF}" destId="{C56766B8-6217-42A8-B92C-74C7BE9BE7D1}" srcOrd="3" destOrd="0" parTransId="{6D45D6C6-F247-449B-9DFE-BA243239C09A}" sibTransId="{58792427-8FB6-4395-8483-DFB5546CDD46}"/>
    <dgm:cxn modelId="{A05853EE-0DBB-43B3-A8D3-B5353F53C19F}" type="presOf" srcId="{268B1F60-2E25-4FC9-BD24-3EAC60C841F7}" destId="{027F6664-21CF-41CB-8AC5-6348CDFC5835}" srcOrd="1" destOrd="0" presId="urn:microsoft.com/office/officeart/2005/8/layout/process1"/>
    <dgm:cxn modelId="{D981B34B-4D0E-483A-972F-6B21500D0E19}" type="presParOf" srcId="{B9C3E5AE-FCA2-42AB-9710-4C02136306FA}" destId="{3318563A-5C82-49AC-8C4F-9F598CD6568C}" srcOrd="0" destOrd="0" presId="urn:microsoft.com/office/officeart/2005/8/layout/process1"/>
    <dgm:cxn modelId="{1A79EBD9-E08E-4F64-8A97-8D6ACB84F45D}" type="presParOf" srcId="{B9C3E5AE-FCA2-42AB-9710-4C02136306FA}" destId="{C705780C-9CD0-4816-B21B-8508E9739ADE}" srcOrd="1" destOrd="0" presId="urn:microsoft.com/office/officeart/2005/8/layout/process1"/>
    <dgm:cxn modelId="{427CE3D4-1446-4D40-8B37-F185607BCF81}" type="presParOf" srcId="{C705780C-9CD0-4816-B21B-8508E9739ADE}" destId="{63320BCB-E8AE-4E6E-99A1-AF76E122B405}" srcOrd="0" destOrd="0" presId="urn:microsoft.com/office/officeart/2005/8/layout/process1"/>
    <dgm:cxn modelId="{834E9C36-318A-47A2-B812-59A76BA12B0B}" type="presParOf" srcId="{B9C3E5AE-FCA2-42AB-9710-4C02136306FA}" destId="{8C02044A-AC22-4855-BAF5-D38D97884E10}" srcOrd="2" destOrd="0" presId="urn:microsoft.com/office/officeart/2005/8/layout/process1"/>
    <dgm:cxn modelId="{440E1D09-ABEF-45BE-9B25-8C8A3D0390EE}" type="presParOf" srcId="{B9C3E5AE-FCA2-42AB-9710-4C02136306FA}" destId="{CF5A0EB9-AFF6-4E8C-BF04-9D8927841E97}" srcOrd="3" destOrd="0" presId="urn:microsoft.com/office/officeart/2005/8/layout/process1"/>
    <dgm:cxn modelId="{2AAE4FD9-F8C0-4188-A24F-AD38CE696E26}" type="presParOf" srcId="{CF5A0EB9-AFF6-4E8C-BF04-9D8927841E97}" destId="{ACB09BCD-470F-4F5A-89F8-C6600009284D}" srcOrd="0" destOrd="0" presId="urn:microsoft.com/office/officeart/2005/8/layout/process1"/>
    <dgm:cxn modelId="{16EA3128-F3B6-4BFC-97AA-A274F5B53E36}" type="presParOf" srcId="{B9C3E5AE-FCA2-42AB-9710-4C02136306FA}" destId="{F700A8A2-F2A4-40D5-A7B7-A8D6DF18A69E}" srcOrd="4" destOrd="0" presId="urn:microsoft.com/office/officeart/2005/8/layout/process1"/>
    <dgm:cxn modelId="{1E076901-E19D-4901-908E-D7F23900C7A9}" type="presParOf" srcId="{B9C3E5AE-FCA2-42AB-9710-4C02136306FA}" destId="{63CD3ED6-FECC-4C7F-8A72-90C42872731F}" srcOrd="5" destOrd="0" presId="urn:microsoft.com/office/officeart/2005/8/layout/process1"/>
    <dgm:cxn modelId="{7EBD725E-CAEB-4574-AE43-2FD7860923F9}" type="presParOf" srcId="{63CD3ED6-FECC-4C7F-8A72-90C42872731F}" destId="{027F6664-21CF-41CB-8AC5-6348CDFC5835}" srcOrd="0" destOrd="0" presId="urn:microsoft.com/office/officeart/2005/8/layout/process1"/>
    <dgm:cxn modelId="{19B1886E-4BBD-443B-950F-06B98B089297}" type="presParOf" srcId="{B9C3E5AE-FCA2-42AB-9710-4C02136306FA}" destId="{D3DFD884-2A9D-4442-8CCE-A6056F5EFAA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2FDCD-6100-471E-8ADB-149D3281D172}">
      <dsp:nvSpPr>
        <dsp:cNvPr id="0" name=""/>
        <dsp:cNvSpPr/>
      </dsp:nvSpPr>
      <dsp:spPr>
        <a:xfrm>
          <a:off x="3786114" y="317133"/>
          <a:ext cx="4098344" cy="4098344"/>
        </a:xfrm>
        <a:prstGeom prst="pie">
          <a:avLst>
            <a:gd name="adj1" fmla="val 16200000"/>
            <a:gd name="adj2" fmla="val 1800000"/>
          </a:avLst>
        </a:prstGeom>
        <a:solidFill>
          <a:srgbClr val="1AACC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Employees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Strive for excellence</a:t>
          </a:r>
        </a:p>
        <a:p>
          <a:pPr marL="230188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Take active role in development</a:t>
          </a:r>
        </a:p>
      </dsp:txBody>
      <dsp:txXfrm>
        <a:off x="5946039" y="1185592"/>
        <a:ext cx="1463694" cy="1219745"/>
      </dsp:txXfrm>
    </dsp:sp>
    <dsp:sp modelId="{6D12A603-5AC9-4980-BC59-A18199288850}">
      <dsp:nvSpPr>
        <dsp:cNvPr id="0" name=""/>
        <dsp:cNvSpPr/>
      </dsp:nvSpPr>
      <dsp:spPr>
        <a:xfrm>
          <a:off x="3701707" y="463503"/>
          <a:ext cx="4098344" cy="4098344"/>
        </a:xfrm>
        <a:prstGeom prst="pie">
          <a:avLst>
            <a:gd name="adj1" fmla="val 1800000"/>
            <a:gd name="adj2" fmla="val 9000000"/>
          </a:avLst>
        </a:prstGeom>
        <a:solidFill>
          <a:srgbClr val="1AACC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Pfenex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- </a:t>
          </a:r>
          <a:r>
            <a:rPr lang="en-US" sz="1200" kern="1200" dirty="0">
              <a:latin typeface="Calibri" panose="020F0502020204030204" pitchFamily="34" charset="0"/>
            </a:rPr>
            <a:t>Provides systems, tools and training</a:t>
          </a:r>
        </a:p>
      </dsp:txBody>
      <dsp:txXfrm>
        <a:off x="4677504" y="3122547"/>
        <a:ext cx="2195541" cy="1073375"/>
      </dsp:txXfrm>
    </dsp:sp>
    <dsp:sp modelId="{6AD7BB09-204C-480D-8E5D-2CE0D6812476}">
      <dsp:nvSpPr>
        <dsp:cNvPr id="0" name=""/>
        <dsp:cNvSpPr/>
      </dsp:nvSpPr>
      <dsp:spPr>
        <a:xfrm>
          <a:off x="3617301" y="317133"/>
          <a:ext cx="4098344" cy="4098344"/>
        </a:xfrm>
        <a:prstGeom prst="pie">
          <a:avLst>
            <a:gd name="adj1" fmla="val 9000000"/>
            <a:gd name="adj2" fmla="val 16200000"/>
          </a:avLst>
        </a:prstGeom>
        <a:solidFill>
          <a:srgbClr val="1AACC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Managers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Set Expectations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Provide coaching &amp; feedback</a:t>
          </a:r>
        </a:p>
      </dsp:txBody>
      <dsp:txXfrm>
        <a:off x="4092026" y="1185592"/>
        <a:ext cx="1463694" cy="1219745"/>
      </dsp:txXfrm>
    </dsp:sp>
    <dsp:sp modelId="{DE814F11-F415-4331-B659-72887E2E7857}">
      <dsp:nvSpPr>
        <dsp:cNvPr id="0" name=""/>
        <dsp:cNvSpPr/>
      </dsp:nvSpPr>
      <dsp:spPr>
        <a:xfrm>
          <a:off x="3532745" y="63426"/>
          <a:ext cx="4605758" cy="46057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98169-8BE8-4209-80E6-A823430DD005}">
      <dsp:nvSpPr>
        <dsp:cNvPr id="0" name=""/>
        <dsp:cNvSpPr/>
      </dsp:nvSpPr>
      <dsp:spPr>
        <a:xfrm>
          <a:off x="3448000" y="209537"/>
          <a:ext cx="4605758" cy="46057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FD794-2BBD-42E0-A5A7-D5B02AC14B1F}">
      <dsp:nvSpPr>
        <dsp:cNvPr id="0" name=""/>
        <dsp:cNvSpPr/>
      </dsp:nvSpPr>
      <dsp:spPr>
        <a:xfrm>
          <a:off x="3363256" y="63426"/>
          <a:ext cx="4605758" cy="46057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6371C-0FF7-4F40-86DF-26F4FC85B665}">
      <dsp:nvSpPr>
        <dsp:cNvPr id="0" name=""/>
        <dsp:cNvSpPr/>
      </dsp:nvSpPr>
      <dsp:spPr>
        <a:xfrm>
          <a:off x="5897" y="1962829"/>
          <a:ext cx="1034697" cy="4138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</a:t>
          </a:r>
        </a:p>
      </dsp:txBody>
      <dsp:txXfrm>
        <a:off x="5897" y="1962829"/>
        <a:ext cx="931227" cy="413879"/>
      </dsp:txXfrm>
    </dsp:sp>
    <dsp:sp modelId="{F8AA4A86-F56F-4BFF-BFE7-1C2365076A52}">
      <dsp:nvSpPr>
        <dsp:cNvPr id="0" name=""/>
        <dsp:cNvSpPr/>
      </dsp:nvSpPr>
      <dsp:spPr>
        <a:xfrm>
          <a:off x="833655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Jan</a:t>
          </a:r>
        </a:p>
      </dsp:txBody>
      <dsp:txXfrm>
        <a:off x="1040595" y="1962829"/>
        <a:ext cx="620818" cy="413879"/>
      </dsp:txXfrm>
    </dsp:sp>
    <dsp:sp modelId="{78824607-F8CD-4A59-A382-CFB14E2CF56A}">
      <dsp:nvSpPr>
        <dsp:cNvPr id="0" name=""/>
        <dsp:cNvSpPr/>
      </dsp:nvSpPr>
      <dsp:spPr>
        <a:xfrm>
          <a:off x="1661413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Feb</a:t>
          </a:r>
        </a:p>
      </dsp:txBody>
      <dsp:txXfrm>
        <a:off x="1868353" y="1962829"/>
        <a:ext cx="620818" cy="413879"/>
      </dsp:txXfrm>
    </dsp:sp>
    <dsp:sp modelId="{4F862A8C-EF36-43FE-8B08-221C4A2A2573}">
      <dsp:nvSpPr>
        <dsp:cNvPr id="0" name=""/>
        <dsp:cNvSpPr/>
      </dsp:nvSpPr>
      <dsp:spPr>
        <a:xfrm>
          <a:off x="2489171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</a:t>
          </a:r>
        </a:p>
      </dsp:txBody>
      <dsp:txXfrm>
        <a:off x="2696111" y="1962829"/>
        <a:ext cx="620818" cy="413879"/>
      </dsp:txXfrm>
    </dsp:sp>
    <dsp:sp modelId="{A9D28E19-8321-44E5-ACA7-BF45D475F8E5}">
      <dsp:nvSpPr>
        <dsp:cNvPr id="0" name=""/>
        <dsp:cNvSpPr/>
      </dsp:nvSpPr>
      <dsp:spPr>
        <a:xfrm>
          <a:off x="3316930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Apr</a:t>
          </a:r>
        </a:p>
      </dsp:txBody>
      <dsp:txXfrm>
        <a:off x="3523870" y="1962829"/>
        <a:ext cx="620818" cy="413879"/>
      </dsp:txXfrm>
    </dsp:sp>
    <dsp:sp modelId="{F46F44E5-6C3E-40E6-8545-6046F8E7DAFA}">
      <dsp:nvSpPr>
        <dsp:cNvPr id="0" name=""/>
        <dsp:cNvSpPr/>
      </dsp:nvSpPr>
      <dsp:spPr>
        <a:xfrm>
          <a:off x="4144688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May</a:t>
          </a:r>
        </a:p>
      </dsp:txBody>
      <dsp:txXfrm>
        <a:off x="4351628" y="1962829"/>
        <a:ext cx="620818" cy="413879"/>
      </dsp:txXfrm>
    </dsp:sp>
    <dsp:sp modelId="{ABD8937E-ED5F-43D0-A462-02C9729B143A}">
      <dsp:nvSpPr>
        <dsp:cNvPr id="0" name=""/>
        <dsp:cNvSpPr/>
      </dsp:nvSpPr>
      <dsp:spPr>
        <a:xfrm>
          <a:off x="4972446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June</a:t>
          </a:r>
        </a:p>
      </dsp:txBody>
      <dsp:txXfrm>
        <a:off x="5179386" y="1962829"/>
        <a:ext cx="620818" cy="413879"/>
      </dsp:txXfrm>
    </dsp:sp>
    <dsp:sp modelId="{B5F010D3-312B-4E86-AB97-BA5672B42BE3}">
      <dsp:nvSpPr>
        <dsp:cNvPr id="0" name=""/>
        <dsp:cNvSpPr/>
      </dsp:nvSpPr>
      <dsp:spPr>
        <a:xfrm>
          <a:off x="5800204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July</a:t>
          </a:r>
        </a:p>
      </dsp:txBody>
      <dsp:txXfrm>
        <a:off x="6007144" y="1962829"/>
        <a:ext cx="620818" cy="413879"/>
      </dsp:txXfrm>
    </dsp:sp>
    <dsp:sp modelId="{D0886643-665D-4519-9046-249EAA009B83}">
      <dsp:nvSpPr>
        <dsp:cNvPr id="0" name=""/>
        <dsp:cNvSpPr/>
      </dsp:nvSpPr>
      <dsp:spPr>
        <a:xfrm>
          <a:off x="6627963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Aug</a:t>
          </a:r>
        </a:p>
      </dsp:txBody>
      <dsp:txXfrm>
        <a:off x="6834903" y="1962829"/>
        <a:ext cx="620818" cy="413879"/>
      </dsp:txXfrm>
    </dsp:sp>
    <dsp:sp modelId="{2D8F24E4-813E-4116-813D-709A7C769857}">
      <dsp:nvSpPr>
        <dsp:cNvPr id="0" name=""/>
        <dsp:cNvSpPr/>
      </dsp:nvSpPr>
      <dsp:spPr>
        <a:xfrm>
          <a:off x="7455721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Sep</a:t>
          </a:r>
        </a:p>
      </dsp:txBody>
      <dsp:txXfrm>
        <a:off x="7662661" y="1962829"/>
        <a:ext cx="620818" cy="413879"/>
      </dsp:txXfrm>
    </dsp:sp>
    <dsp:sp modelId="{96482E85-D169-4423-9F37-53180AD06771}">
      <dsp:nvSpPr>
        <dsp:cNvPr id="0" name=""/>
        <dsp:cNvSpPr/>
      </dsp:nvSpPr>
      <dsp:spPr>
        <a:xfrm>
          <a:off x="8283479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Oct</a:t>
          </a:r>
        </a:p>
      </dsp:txBody>
      <dsp:txXfrm>
        <a:off x="8490419" y="1962829"/>
        <a:ext cx="620818" cy="413879"/>
      </dsp:txXfrm>
    </dsp:sp>
    <dsp:sp modelId="{B5B437FB-3C84-463C-861B-8B30231A8DBF}">
      <dsp:nvSpPr>
        <dsp:cNvPr id="0" name=""/>
        <dsp:cNvSpPr/>
      </dsp:nvSpPr>
      <dsp:spPr>
        <a:xfrm>
          <a:off x="9111237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Nov</a:t>
          </a:r>
        </a:p>
      </dsp:txBody>
      <dsp:txXfrm>
        <a:off x="9318177" y="1962829"/>
        <a:ext cx="620818" cy="413879"/>
      </dsp:txXfrm>
    </dsp:sp>
    <dsp:sp modelId="{637D7D18-3918-4C29-9FDF-E54EDABD1838}">
      <dsp:nvSpPr>
        <dsp:cNvPr id="0" name=""/>
        <dsp:cNvSpPr/>
      </dsp:nvSpPr>
      <dsp:spPr>
        <a:xfrm>
          <a:off x="9938995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</a:t>
          </a:r>
        </a:p>
      </dsp:txBody>
      <dsp:txXfrm>
        <a:off x="10145935" y="1962829"/>
        <a:ext cx="620818" cy="413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8563A-5C82-49AC-8C4F-9F598CD6568C}">
      <dsp:nvSpPr>
        <dsp:cNvPr id="0" name=""/>
        <dsp:cNvSpPr/>
      </dsp:nvSpPr>
      <dsp:spPr>
        <a:xfrm>
          <a:off x="4871" y="1723213"/>
          <a:ext cx="2129955" cy="1277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</a:rPr>
            <a:t>Employee Self Evaluation</a:t>
          </a:r>
        </a:p>
      </dsp:txBody>
      <dsp:txXfrm>
        <a:off x="42302" y="1760644"/>
        <a:ext cx="2055093" cy="1203111"/>
      </dsp:txXfrm>
    </dsp:sp>
    <dsp:sp modelId="{C705780C-9CD0-4816-B21B-8508E9739ADE}">
      <dsp:nvSpPr>
        <dsp:cNvPr id="0" name=""/>
        <dsp:cNvSpPr/>
      </dsp:nvSpPr>
      <dsp:spPr>
        <a:xfrm>
          <a:off x="2347822" y="2098085"/>
          <a:ext cx="451550" cy="52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</a:endParaRPr>
        </a:p>
      </dsp:txBody>
      <dsp:txXfrm>
        <a:off x="2347822" y="2203731"/>
        <a:ext cx="316085" cy="316936"/>
      </dsp:txXfrm>
    </dsp:sp>
    <dsp:sp modelId="{8C02044A-AC22-4855-BAF5-D38D97884E10}">
      <dsp:nvSpPr>
        <dsp:cNvPr id="0" name=""/>
        <dsp:cNvSpPr/>
      </dsp:nvSpPr>
      <dsp:spPr>
        <a:xfrm>
          <a:off x="2986809" y="1723213"/>
          <a:ext cx="2129955" cy="1277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</a:rPr>
            <a:t>Manager Evaluation</a:t>
          </a:r>
        </a:p>
      </dsp:txBody>
      <dsp:txXfrm>
        <a:off x="3024240" y="1760644"/>
        <a:ext cx="2055093" cy="1203111"/>
      </dsp:txXfrm>
    </dsp:sp>
    <dsp:sp modelId="{CF5A0EB9-AFF6-4E8C-BF04-9D8927841E97}">
      <dsp:nvSpPr>
        <dsp:cNvPr id="0" name=""/>
        <dsp:cNvSpPr/>
      </dsp:nvSpPr>
      <dsp:spPr>
        <a:xfrm>
          <a:off x="5329760" y="2098085"/>
          <a:ext cx="451550" cy="52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</a:endParaRPr>
        </a:p>
      </dsp:txBody>
      <dsp:txXfrm>
        <a:off x="5329760" y="2203731"/>
        <a:ext cx="316085" cy="316936"/>
      </dsp:txXfrm>
    </dsp:sp>
    <dsp:sp modelId="{F700A8A2-F2A4-40D5-A7B7-A8D6DF18A69E}">
      <dsp:nvSpPr>
        <dsp:cNvPr id="0" name=""/>
        <dsp:cNvSpPr/>
      </dsp:nvSpPr>
      <dsp:spPr>
        <a:xfrm>
          <a:off x="5968747" y="1723213"/>
          <a:ext cx="2129955" cy="1277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</a:rPr>
            <a:t>2nd Level Manager Review</a:t>
          </a:r>
        </a:p>
      </dsp:txBody>
      <dsp:txXfrm>
        <a:off x="6006178" y="1760644"/>
        <a:ext cx="2055093" cy="1203111"/>
      </dsp:txXfrm>
    </dsp:sp>
    <dsp:sp modelId="{63CD3ED6-FECC-4C7F-8A72-90C42872731F}">
      <dsp:nvSpPr>
        <dsp:cNvPr id="0" name=""/>
        <dsp:cNvSpPr/>
      </dsp:nvSpPr>
      <dsp:spPr>
        <a:xfrm>
          <a:off x="8311698" y="2098085"/>
          <a:ext cx="451550" cy="52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</a:endParaRPr>
        </a:p>
      </dsp:txBody>
      <dsp:txXfrm>
        <a:off x="8311698" y="2203731"/>
        <a:ext cx="316085" cy="316936"/>
      </dsp:txXfrm>
    </dsp:sp>
    <dsp:sp modelId="{D3DFD884-2A9D-4442-8CCE-A6056F5EFAAF}">
      <dsp:nvSpPr>
        <dsp:cNvPr id="0" name=""/>
        <dsp:cNvSpPr/>
      </dsp:nvSpPr>
      <dsp:spPr>
        <a:xfrm>
          <a:off x="8950684" y="1723213"/>
          <a:ext cx="2129955" cy="1277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</a:rPr>
            <a:t>Performance and Reward Discussion</a:t>
          </a:r>
        </a:p>
      </dsp:txBody>
      <dsp:txXfrm>
        <a:off x="8988115" y="1760644"/>
        <a:ext cx="2055093" cy="120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1BF13-21DC-5041-9781-9D531228C6D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D00C-B64B-284B-9D9A-008C49A1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Growth (People and Business)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Understands the business model and market trends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Thinks strategically, beyond own function</a:t>
            </a:r>
          </a:p>
          <a:p>
            <a:r>
              <a:rPr lang="en-US" dirty="0"/>
              <a:t>Champions new ideas</a:t>
            </a:r>
            <a:r>
              <a:rPr lang="en-US" baseline="0" dirty="0"/>
              <a:t> and takes initiative </a:t>
            </a:r>
            <a:endParaRPr lang="en-US" dirty="0"/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Ensures the availability of the talent to meet current and future needs</a:t>
            </a:r>
          </a:p>
          <a:p>
            <a:endParaRPr lang="en-US" dirty="0"/>
          </a:p>
          <a:p>
            <a:r>
              <a:rPr lang="en-US" dirty="0"/>
              <a:t>Connect &amp; Inspire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Articulates and inspires commitment to a plan of action aligned with mission and strategy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Develops and maintains constructive, open and honest relationships with others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Leads courageously to do what is right to achieve success and supports others who do so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Gains the confidence and  trust of others through exhibiting company values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Execute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Identifies and analyzes information to make decisions and solve problems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Plans, executes and improves work processes to ensure achievement of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Demonstrates and fosters a sense of urgency and strong commitment to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Deals effectively with ambiguity and change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D00C-B64B-284B-9D9A-008C49A1CE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Growth (People and Business)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Understands the business model and market trends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Thinks strategically, beyond own function</a:t>
            </a:r>
          </a:p>
          <a:p>
            <a:r>
              <a:rPr lang="en-US" dirty="0"/>
              <a:t>Champions new ideas</a:t>
            </a:r>
            <a:r>
              <a:rPr lang="en-US" baseline="0" dirty="0"/>
              <a:t> and takes initiative </a:t>
            </a:r>
            <a:endParaRPr lang="en-US" dirty="0"/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Ensures the availability of the talent to meet current and future needs</a:t>
            </a:r>
          </a:p>
          <a:p>
            <a:endParaRPr lang="en-US" dirty="0"/>
          </a:p>
          <a:p>
            <a:r>
              <a:rPr lang="en-US" dirty="0"/>
              <a:t>Connect &amp; Inspire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Articulates and inspires commitment to a plan of action aligned with mission and strategy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Develops and maintains constructive, open and honest relationships with others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Leads courageously to do what is right to achieve success and supports others who do so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Gains the confidence and  trust of others through exhibiting company values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Execute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Identifies and analyzes information to make decisions and solve problems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Plans, executes and improves work processes to ensure achievement of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Demonstrates and fosters a sense of urgency and strong commitment to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Deals effectively with ambiguity and change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D00C-B64B-284B-9D9A-008C49A1CE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Growth (People and Business)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Understands the business model and market trends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Thinks strategically, beyond own function</a:t>
            </a:r>
          </a:p>
          <a:p>
            <a:r>
              <a:rPr lang="en-US" dirty="0"/>
              <a:t>Champions new ideas</a:t>
            </a:r>
            <a:r>
              <a:rPr lang="en-US" baseline="0" dirty="0"/>
              <a:t> and takes initiative </a:t>
            </a:r>
            <a:endParaRPr lang="en-US" dirty="0"/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Ensures the availability of the talent to meet current and future needs</a:t>
            </a:r>
          </a:p>
          <a:p>
            <a:endParaRPr lang="en-US" dirty="0"/>
          </a:p>
          <a:p>
            <a:r>
              <a:rPr lang="en-US" dirty="0"/>
              <a:t>Connect &amp; Inspire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Articulates and inspires commitment to a plan of action aligned with mission and strategy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Develops and maintains constructive, open and honest relationships with others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Leads courageously to do what is right to achieve success and supports others who do so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Gains the confidence and  trust of others through exhibiting company values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Execute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Identifies and analyzes information to make decisions and solve problems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Plans, executes and improves work processes to ensure achievement of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Demonstrates and fosters a sense of urgency and strong commitment to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Deals effectively with ambiguity and change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D00C-B64B-284B-9D9A-008C49A1CE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Growth (People and Business)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Understands the business model and market trends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Thinks strategically, beyond own function</a:t>
            </a:r>
          </a:p>
          <a:p>
            <a:r>
              <a:rPr lang="en-US" dirty="0"/>
              <a:t>Champions new ideas</a:t>
            </a:r>
            <a:r>
              <a:rPr lang="en-US" baseline="0" dirty="0"/>
              <a:t> and takes initiative </a:t>
            </a:r>
            <a:endParaRPr lang="en-US" dirty="0"/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Ensures the availability of the talent to meet current and future needs</a:t>
            </a:r>
          </a:p>
          <a:p>
            <a:endParaRPr lang="en-US" dirty="0"/>
          </a:p>
          <a:p>
            <a:r>
              <a:rPr lang="en-US" dirty="0"/>
              <a:t>Connect &amp; Inspire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Articulates and inspires commitment to a plan of action aligned with mission and strategy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Develops and maintains constructive, open and honest relationships with others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Leads courageously to do what is right to achieve success and supports others who do so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Gains the confidence and  trust of others through exhibiting company values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Execute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Identifies and analyzes information to make decisions and solve problems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Plans, executes and improves work processes to ensure achievement of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Demonstrates and fosters a sense of urgency and strong commitment to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Deals effectively with ambiguity and change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D00C-B64B-284B-9D9A-008C49A1CE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Growth (People and Business)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Understands the business model and market trends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Thinks strategically, beyond own function</a:t>
            </a:r>
          </a:p>
          <a:p>
            <a:r>
              <a:rPr lang="en-US" dirty="0"/>
              <a:t>Champions new ideas</a:t>
            </a:r>
            <a:r>
              <a:rPr lang="en-US" baseline="0" dirty="0"/>
              <a:t> and takes initiative </a:t>
            </a:r>
            <a:endParaRPr lang="en-US" dirty="0"/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Ensures the availability of the talent to meet current and future needs</a:t>
            </a:r>
          </a:p>
          <a:p>
            <a:endParaRPr lang="en-US" dirty="0"/>
          </a:p>
          <a:p>
            <a:r>
              <a:rPr lang="en-US" dirty="0"/>
              <a:t>Connect &amp; Inspire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Articulates and inspires commitment to a plan of action aligned with mission and strategy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Develops and maintains constructive, open and honest relationships with others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Leads courageously to do what is right to achieve success and supports others who do so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Gains the confidence and  trust of others through exhibiting company values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Execute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Identifies and analyzes information to make decisions and solve problems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Plans, executes and improves work processes to ensure achievement of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Demonstrates and fosters a sense of urgency and strong commitment to goals</a:t>
            </a:r>
          </a:p>
          <a:p>
            <a:pPr defTabSz="907633"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Deals effectively with ambiguity and change</a:t>
            </a: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defTabSz="907633"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D00C-B64B-284B-9D9A-008C49A1CE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91A6F6-2B5A-2E49-918C-0E98E2E62D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62C6B-3026-6048-9F82-2E34A5FAF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8FD8A7-3655-1348-A330-768A016F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0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33F66D-E5B8-44C4-88E4-FF069480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868EF0-7503-44FD-9D2A-240F2664B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102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D7FC1D-34CE-714E-8F62-37E7A1E78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AC79-64AE-5A41-B3F1-A42673D30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37EB3FC-0F5F-C643-BDDA-E09E47B30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465" y="0"/>
            <a:ext cx="12182535" cy="6856559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4FB09A3-EF01-B742-A8F6-B21CFF68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A890D-AAD2-AA4D-9187-333F91726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6869A-465C-4747-96B6-5E5B760AE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E1F78-B91E-3E4B-A631-0A3B09F34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37EB3FC-0F5F-C643-BDDA-E09E47B30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465" y="0"/>
            <a:ext cx="12182535" cy="6856559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4FB09A3-EF01-B742-A8F6-B21CFF68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A890D-AAD2-AA4D-9187-333F91726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6869A-465C-4747-96B6-5E5B760AE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E1F78-B91E-3E4B-A631-0A3B09F34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pider&#10;&#10;Description automatically generated">
            <a:extLst>
              <a:ext uri="{FF2B5EF4-FFF2-40B4-BE49-F238E27FC236}">
                <a16:creationId xmlns:a16="http://schemas.microsoft.com/office/drawing/2014/main" id="{2A40A981-431F-5248-9539-A9353026B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0"/>
            <a:ext cx="12173070" cy="6858000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B085D79-31A2-7E49-B5DF-82F0947F1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F7825-347D-0640-BF46-6E67D39DC9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813B1F-871B-374B-A963-4ED51B5CF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1"/>
            <a:ext cx="12173070" cy="6858000"/>
          </a:xfrm>
          <a:prstGeom prst="rect">
            <a:avLst/>
          </a:prstGeom>
        </p:spPr>
      </p:pic>
      <p:pic>
        <p:nvPicPr>
          <p:cNvPr id="7" name="Picture 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E869A5B-0FFC-7440-8286-FA94A3A99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181DB-725A-8F40-BEFD-AC2FBE2FF8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piece, close, table&#10;&#10;Description automatically generated">
            <a:extLst>
              <a:ext uri="{FF2B5EF4-FFF2-40B4-BE49-F238E27FC236}">
                <a16:creationId xmlns:a16="http://schemas.microsoft.com/office/drawing/2014/main" id="{B48EAF67-A01A-CB44-AE5B-4C1EB741B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780835"/>
            <a:ext cx="12182536" cy="6077166"/>
          </a:xfrm>
          <a:prstGeom prst="rect">
            <a:avLst/>
          </a:prstGeom>
        </p:spPr>
      </p:pic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BB447EE6-B953-3E49-A9F5-1BFBEC1E1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256B4D-669B-3D49-B408-66B41ADB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F241A1-B45D-BA4C-8701-9DCB3ADF4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84D56-FCDF-BC40-A122-8E556497C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614708-AF71-C742-A609-CA49928AEF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D09FF3-7AD5-6441-A3D3-142CF3C9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BECF0-539F-9D43-A2EF-7CF2B180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55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51D56-BF30-EA43-BF9E-36189FA6B67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B809-52BE-C544-949E-7ECACD281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B503DF-B00B-024D-8151-966F5F0F7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5394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D77CE7-25CC-374B-ABE4-1A6A3D9327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F29752-24C8-3A4B-97D6-E399AE70A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13B8AB-D168-D84C-853B-286A2C598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6E748D1-B06E-FA47-8A0D-4976374CAE6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3AF02ED-DC85-E543-A377-3714E2D4A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1D1167-0583-B147-8BF2-8301C5B45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21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542AB8-8B79-2043-81AB-8F60D8F1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4F2266-77B5-4D45-A0ED-0AECCCBCE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356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4A6FAB-64F5-C647-BED1-FD4481F68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AF790E-E3CB-8940-B812-EDECABD1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93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131C09-CADB-A94E-8B4C-E6C8D8E7F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762BD-B685-3C47-BAC0-F3425A5D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03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9ED9C2-B5B9-594F-BA65-915E48D7C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7A8493-1954-9C4D-BA40-BB38E0EB2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46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24F33-B608-8646-BC65-5B52D32FA403}"/>
              </a:ext>
            </a:extLst>
          </p:cNvPr>
          <p:cNvSpPr/>
          <p:nvPr userDrawn="1"/>
        </p:nvSpPr>
        <p:spPr>
          <a:xfrm>
            <a:off x="0" y="-10161"/>
            <a:ext cx="12192000" cy="123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0BCA-6B7A-AC4B-9A65-5024E24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55A153-9817-E340-869B-C3478DF3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CE37C2-6CFD-564A-BF2C-89681C44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9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F641905B-357B-A940-A28A-BF010FF97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54"/>
          <a:stretch/>
        </p:blipFill>
        <p:spPr>
          <a:xfrm>
            <a:off x="0" y="-10161"/>
            <a:ext cx="881073" cy="1244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033B6-6E20-1347-954A-866FFC9B78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1440" y="69328"/>
            <a:ext cx="1706879" cy="4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80" r:id="rId6"/>
    <p:sldLayoutId id="2147483682" r:id="rId7"/>
    <p:sldLayoutId id="2147483684" r:id="rId8"/>
    <p:sldLayoutId id="2147483688" r:id="rId9"/>
    <p:sldLayoutId id="2147483683" r:id="rId10"/>
    <p:sldLayoutId id="2147483685" r:id="rId11"/>
    <p:sldLayoutId id="2147483694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7" r:id="rId2"/>
    <p:sldLayoutId id="2147483687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r@Pfenex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n.pfenex.com/pfenex-hr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9B5EA-6BCB-4261-9D64-EBFFA9510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4E759-1566-42DB-A66E-A0F06CEAA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Performance Management Processes </a:t>
            </a:r>
          </a:p>
        </p:txBody>
      </p:sp>
    </p:spTree>
    <p:extLst>
      <p:ext uri="{BB962C8B-B14F-4D97-AF65-F5344CB8AC3E}">
        <p14:creationId xmlns:p14="http://schemas.microsoft.com/office/powerpoint/2010/main" val="114251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7DC365C-8F03-45A0-8597-7CA1FFC46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25" y="1599910"/>
            <a:ext cx="7655530" cy="472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Overall Self – Assessment Sections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BFECD0F1-D9EA-4937-A66D-3A7C53F930A8}"/>
              </a:ext>
            </a:extLst>
          </p:cNvPr>
          <p:cNvSpPr/>
          <p:nvPr/>
        </p:nvSpPr>
        <p:spPr>
          <a:xfrm>
            <a:off x="8088489" y="1221770"/>
            <a:ext cx="3072808" cy="2191460"/>
          </a:xfrm>
          <a:prstGeom prst="leftArrowCallout">
            <a:avLst/>
          </a:prstGeom>
          <a:noFill/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99C709-6D9C-4C77-985C-1AE3525D8CE2}"/>
              </a:ext>
            </a:extLst>
          </p:cNvPr>
          <p:cNvSpPr txBox="1"/>
          <p:nvPr/>
        </p:nvSpPr>
        <p:spPr>
          <a:xfrm>
            <a:off x="9148760" y="1184922"/>
            <a:ext cx="213697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Complete your self assessment summary for your </a:t>
            </a:r>
            <a:r>
              <a:rPr lang="en-US" sz="1400" u="sng" dirty="0"/>
              <a:t>overall performance</a:t>
            </a:r>
            <a:r>
              <a:rPr lang="en-US" sz="1400" dirty="0"/>
              <a:t> . Include any additional accomplishments not captured in your goals summary as well as any behaviors/ values you used to meet your goals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CFE82-E7F7-4848-B977-8FAB1C63EBEF}"/>
              </a:ext>
            </a:extLst>
          </p:cNvPr>
          <p:cNvSpPr txBox="1"/>
          <p:nvPr/>
        </p:nvSpPr>
        <p:spPr>
          <a:xfrm>
            <a:off x="3470119" y="3535574"/>
            <a:ext cx="21225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Using Pfenex’s  Performance Ratings , please provide your own self assessment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1AD982-526A-48B9-AD5E-04180EB67B39}"/>
              </a:ext>
            </a:extLst>
          </p:cNvPr>
          <p:cNvSpPr/>
          <p:nvPr/>
        </p:nvSpPr>
        <p:spPr>
          <a:xfrm>
            <a:off x="430374" y="2078536"/>
            <a:ext cx="5162309" cy="674455"/>
          </a:xfrm>
          <a:prstGeom prst="ellipse">
            <a:avLst/>
          </a:prstGeom>
          <a:noFill/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439986EF-7058-4066-88EC-9EFFADFDAD8B}"/>
              </a:ext>
            </a:extLst>
          </p:cNvPr>
          <p:cNvSpPr/>
          <p:nvPr/>
        </p:nvSpPr>
        <p:spPr>
          <a:xfrm rot="5400000">
            <a:off x="3436080" y="2706669"/>
            <a:ext cx="2129742" cy="2122563"/>
          </a:xfrm>
          <a:prstGeom prst="leftArrowCallout">
            <a:avLst/>
          </a:prstGeom>
          <a:noFill/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9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62724"/>
            <a:ext cx="11084961" cy="435115"/>
          </a:xfrm>
        </p:spPr>
        <p:txBody>
          <a:bodyPr/>
          <a:lstStyle/>
          <a:p>
            <a:r>
              <a:rPr lang="en-US" dirty="0"/>
              <a:t>Performance Ratings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6D1B15-4DBB-413A-B17A-F9F39CEEE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28321"/>
              </p:ext>
            </p:extLst>
          </p:nvPr>
        </p:nvGraphicFramePr>
        <p:xfrm>
          <a:off x="765910" y="1510976"/>
          <a:ext cx="10160591" cy="455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645">
                  <a:extLst>
                    <a:ext uri="{9D8B030D-6E8A-4147-A177-3AD203B41FA5}">
                      <a16:colId xmlns:a16="http://schemas.microsoft.com/office/drawing/2014/main" val="2178708263"/>
                    </a:ext>
                  </a:extLst>
                </a:gridCol>
                <a:gridCol w="6208946">
                  <a:extLst>
                    <a:ext uri="{9D8B030D-6E8A-4147-A177-3AD203B41FA5}">
                      <a16:colId xmlns:a16="http://schemas.microsoft.com/office/drawing/2014/main" val="326210064"/>
                    </a:ext>
                  </a:extLst>
                </a:gridCol>
              </a:tblGrid>
              <a:tr h="429306">
                <a:tc>
                  <a:txBody>
                    <a:bodyPr/>
                    <a:lstStyle/>
                    <a:p>
                      <a:r>
                        <a:rPr lang="en-US" dirty="0"/>
                        <a:t>Performance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62739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Exceeds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Employee’s performance is outstanding; exceeds expectations of all goals &amp;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35895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Above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Employee’s performance is excellent; exceeds many expectations of goals &amp;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63998"/>
                  </a:ext>
                </a:extLst>
              </a:tr>
              <a:tr h="9509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Meets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Employee’s performance is good; meets most expectations of goals &amp; values; exceeds some goals and may have room for growth in certain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03107"/>
                  </a:ext>
                </a:extLst>
              </a:tr>
              <a:tr h="9509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improvement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 shows potential but performance is low; Employee does not meet expectations of all goals and requires frequent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527267"/>
                  </a:ext>
                </a:extLst>
              </a:tr>
              <a:tr h="7409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 not meet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Employee’s performance is poor and requires significant improvement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3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50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/>
          <a:p>
            <a:r>
              <a:rPr lang="en-US"/>
              <a:t>Manager Evaluation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62724"/>
            <a:ext cx="11084961" cy="435115"/>
          </a:xfrm>
        </p:spPr>
        <p:txBody>
          <a:bodyPr/>
          <a:lstStyle/>
          <a:p>
            <a:r>
              <a:rPr lang="en-US"/>
              <a:t>Annual Performance Review Process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</p:spPr>
        <p:txBody>
          <a:bodyPr/>
          <a:lstStyle/>
          <a:p>
            <a:fld id="{68165CFE-D372-BE4D-8FFB-F209F114AE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638CF53-C693-41A7-8C17-E8326442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916" y="1276874"/>
            <a:ext cx="4810168" cy="52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/>
          <a:p>
            <a:r>
              <a:rPr lang="en-US"/>
              <a:t>Manager Evaluation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62724"/>
            <a:ext cx="11084961" cy="435115"/>
          </a:xfrm>
        </p:spPr>
        <p:txBody>
          <a:bodyPr/>
          <a:lstStyle/>
          <a:p>
            <a:r>
              <a:rPr lang="en-US"/>
              <a:t>Annual Performance Review Process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</p:spPr>
        <p:txBody>
          <a:bodyPr/>
          <a:lstStyle/>
          <a:p>
            <a:fld id="{68165CFE-D372-BE4D-8FFB-F209F114AE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638CF53-C693-41A7-8C17-E8326442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554" y="1459437"/>
            <a:ext cx="4810168" cy="5236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E1B7D-21F4-4E72-B496-E5BCCC4610A0}"/>
              </a:ext>
            </a:extLst>
          </p:cNvPr>
          <p:cNvSpPr txBox="1"/>
          <p:nvPr/>
        </p:nvSpPr>
        <p:spPr>
          <a:xfrm>
            <a:off x="7194920" y="1599507"/>
            <a:ext cx="306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Provide a summary of how the employee performed against their </a:t>
            </a:r>
            <a:r>
              <a:rPr lang="en-US" sz="1400" u="sng" dirty="0"/>
              <a:t>individuals goals</a:t>
            </a:r>
            <a:r>
              <a:rPr lang="en-US" sz="1400" dirty="0"/>
              <a:t> and contribution to the department or corporate goals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C58FA-354E-45E2-BDC6-41E65EBE2EF6}"/>
              </a:ext>
            </a:extLst>
          </p:cNvPr>
          <p:cNvSpPr txBox="1"/>
          <p:nvPr/>
        </p:nvSpPr>
        <p:spPr>
          <a:xfrm>
            <a:off x="7209870" y="3192570"/>
            <a:ext cx="326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Provide an overall  summary of how the employee demonstrated Pfenex’s core values through their behaviors and contributions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EB1A8-C6A2-429F-B640-EC0578A77993}"/>
              </a:ext>
            </a:extLst>
          </p:cNvPr>
          <p:cNvSpPr txBox="1"/>
          <p:nvPr/>
        </p:nvSpPr>
        <p:spPr>
          <a:xfrm>
            <a:off x="7251831" y="4391913"/>
            <a:ext cx="3265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Provide an overall performance summary. This should include any significant accomplishments made, areas of improvements/ development as well as highlighting any technical strengths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00F34-94B1-4E82-83E6-73755E303915}"/>
              </a:ext>
            </a:extLst>
          </p:cNvPr>
          <p:cNvSpPr txBox="1"/>
          <p:nvPr/>
        </p:nvSpPr>
        <p:spPr>
          <a:xfrm>
            <a:off x="7194920" y="5984976"/>
            <a:ext cx="3445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Utilizing Pfenex’s Performance Ratings provide the employees performance rating for the 2018 year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BD5568B-4EA8-4EA7-8F21-BF03E1C3A621}"/>
              </a:ext>
            </a:extLst>
          </p:cNvPr>
          <p:cNvSpPr/>
          <p:nvPr/>
        </p:nvSpPr>
        <p:spPr>
          <a:xfrm rot="10800000">
            <a:off x="5770880" y="1859280"/>
            <a:ext cx="965200" cy="467360"/>
          </a:xfrm>
          <a:prstGeom prst="rightArrow">
            <a:avLst/>
          </a:prstGeom>
          <a:solidFill>
            <a:srgbClr val="1AACCD"/>
          </a:solidFill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788B6BA-E2E7-4547-81DC-92101E919B14}"/>
              </a:ext>
            </a:extLst>
          </p:cNvPr>
          <p:cNvSpPr/>
          <p:nvPr/>
        </p:nvSpPr>
        <p:spPr>
          <a:xfrm rot="10800000">
            <a:off x="5781040" y="3291840"/>
            <a:ext cx="965200" cy="467360"/>
          </a:xfrm>
          <a:prstGeom prst="rightArrow">
            <a:avLst/>
          </a:prstGeom>
          <a:solidFill>
            <a:srgbClr val="1AACCD"/>
          </a:solidFill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F7FCF95-C841-4799-BA67-750A15BBEADC}"/>
              </a:ext>
            </a:extLst>
          </p:cNvPr>
          <p:cNvSpPr/>
          <p:nvPr/>
        </p:nvSpPr>
        <p:spPr>
          <a:xfrm rot="10800000">
            <a:off x="5770880" y="4410888"/>
            <a:ext cx="965200" cy="467360"/>
          </a:xfrm>
          <a:prstGeom prst="rightArrow">
            <a:avLst/>
          </a:prstGeom>
          <a:solidFill>
            <a:srgbClr val="1AACCD"/>
          </a:solidFill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6AA231B0-B769-48AE-A2E2-F98F70676D52}"/>
              </a:ext>
            </a:extLst>
          </p:cNvPr>
          <p:cNvSpPr/>
          <p:nvPr/>
        </p:nvSpPr>
        <p:spPr>
          <a:xfrm rot="16200000">
            <a:off x="5815499" y="5366715"/>
            <a:ext cx="828647" cy="812802"/>
          </a:xfrm>
          <a:prstGeom prst="bentUpArrow">
            <a:avLst/>
          </a:prstGeom>
          <a:solidFill>
            <a:srgbClr val="1AACCD"/>
          </a:solidFill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5AEF48-8A30-4F01-A708-1D2B088EB6A9}"/>
              </a:ext>
            </a:extLst>
          </p:cNvPr>
          <p:cNvSpPr/>
          <p:nvPr/>
        </p:nvSpPr>
        <p:spPr>
          <a:xfrm>
            <a:off x="6431280" y="5984976"/>
            <a:ext cx="589280" cy="202464"/>
          </a:xfrm>
          <a:prstGeom prst="rect">
            <a:avLst/>
          </a:prstGeom>
          <a:solidFill>
            <a:srgbClr val="1AACCD"/>
          </a:solidFill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/>
          <a:p>
            <a:r>
              <a:rPr lang="en-US" dirty="0"/>
              <a:t>Manager Evaluation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62724"/>
            <a:ext cx="11084961" cy="435115"/>
          </a:xfrm>
        </p:spPr>
        <p:txBody>
          <a:bodyPr/>
          <a:lstStyle/>
          <a:p>
            <a:r>
              <a:rPr lang="en-US"/>
              <a:t>Annual Performance Review Process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4ED0593-1E95-4931-A470-C4EC8EFED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331" y="1394813"/>
            <a:ext cx="6753225" cy="2371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BC5250-E860-4830-AE2A-4E5DFE328E79}"/>
              </a:ext>
            </a:extLst>
          </p:cNvPr>
          <p:cNvSpPr txBox="1"/>
          <p:nvPr/>
        </p:nvSpPr>
        <p:spPr>
          <a:xfrm>
            <a:off x="802238" y="3273115"/>
            <a:ext cx="10271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Once the manager has completed the Performance Evaluation , the second level manager will review and approve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Once the Performance Review is approved, the manager will schedule a Performance Review Discussion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Once the Performance Discussion has occurred both Manager and Employee will sign , date the document and scan it back to Human Resources at </a:t>
            </a:r>
            <a:r>
              <a:rPr lang="en-US" sz="2400" u="sng" dirty="0">
                <a:latin typeface="Calibri" panose="020F0502020204030204" pitchFamily="34" charset="0"/>
                <a:hlinkClick r:id="rId3"/>
              </a:rPr>
              <a:t>hr@Pfenex.com</a:t>
            </a:r>
            <a:endParaRPr lang="en-US" sz="2400" u="sng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Effective Reviews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5987A8-1A05-42B4-B762-E8B2A3F0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9" y="2422537"/>
            <a:ext cx="11084961" cy="3264315"/>
          </a:xfrm>
        </p:spPr>
        <p:txBody>
          <a:bodyPr/>
          <a:lstStyle/>
          <a:p>
            <a:pPr lvl="0"/>
            <a:r>
              <a:rPr lang="en-US" dirty="0"/>
              <a:t>Utilize your 2019 goals document and complete the summary section for each of your individual goals</a:t>
            </a:r>
          </a:p>
          <a:p>
            <a:pPr lvl="0"/>
            <a:r>
              <a:rPr lang="en-US" dirty="0"/>
              <a:t>Make the connection between what you accomplished and how it contributed to the organizations/ department  goals </a:t>
            </a:r>
          </a:p>
          <a:p>
            <a:pPr lvl="0"/>
            <a:r>
              <a:rPr lang="en-US" dirty="0"/>
              <a:t>Cite instances where your actions or conduct exemplified </a:t>
            </a:r>
            <a:r>
              <a:rPr lang="en-US" dirty="0" err="1"/>
              <a:t>Pfenex’s</a:t>
            </a:r>
            <a:r>
              <a:rPr lang="en-US" dirty="0"/>
              <a:t> values </a:t>
            </a:r>
          </a:p>
          <a:p>
            <a:pPr lvl="0"/>
            <a:r>
              <a:rPr lang="en-US" dirty="0"/>
              <a:t>Note the challenges you faced and how you handled them. </a:t>
            </a:r>
          </a:p>
          <a:p>
            <a:pPr lvl="0"/>
            <a:r>
              <a:rPr lang="en-US" dirty="0"/>
              <a:t>Be prepared to address areas that you fell short. 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68E9A-544A-4BF0-B4D7-5DE3DEED0D86}"/>
              </a:ext>
            </a:extLst>
          </p:cNvPr>
          <p:cNvGrpSpPr/>
          <p:nvPr/>
        </p:nvGrpSpPr>
        <p:grpSpPr>
          <a:xfrm>
            <a:off x="553519" y="1633032"/>
            <a:ext cx="8128000" cy="729008"/>
            <a:chOff x="0" y="122457"/>
            <a:chExt cx="8128000" cy="729008"/>
          </a:xfrm>
          <a:solidFill>
            <a:srgbClr val="1AACCD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B0ADF50-B02A-403E-8318-4FB910ADFB57}"/>
                </a:ext>
              </a:extLst>
            </p:cNvPr>
            <p:cNvSpPr/>
            <p:nvPr/>
          </p:nvSpPr>
          <p:spPr>
            <a:xfrm>
              <a:off x="0" y="122457"/>
              <a:ext cx="8128000" cy="72900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6B7DBE98-112B-4340-B5A6-C0E68DD28FBC}"/>
                </a:ext>
              </a:extLst>
            </p:cNvPr>
            <p:cNvSpPr txBox="1"/>
            <p:nvPr/>
          </p:nvSpPr>
          <p:spPr>
            <a:xfrm>
              <a:off x="35587" y="158044"/>
              <a:ext cx="8056826" cy="657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Calibri" panose="020F0502020204030204" pitchFamily="34" charset="0"/>
                </a:rPr>
                <a:t>Employee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73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Review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5987A8-1A05-42B4-B762-E8B2A3F0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9" y="2800195"/>
            <a:ext cx="11084961" cy="2820062"/>
          </a:xfrm>
        </p:spPr>
        <p:txBody>
          <a:bodyPr/>
          <a:lstStyle/>
          <a:p>
            <a:pPr lvl="0"/>
            <a:r>
              <a:rPr lang="en-US" dirty="0"/>
              <a:t>Review your Self-evaluation and identify 2-3 points you want to emphasize </a:t>
            </a:r>
          </a:p>
          <a:p>
            <a:pPr lvl="0"/>
            <a:r>
              <a:rPr lang="en-US" dirty="0"/>
              <a:t>Listen openly to feedback; avoid being defensive </a:t>
            </a:r>
          </a:p>
          <a:p>
            <a:pPr lvl="0"/>
            <a:r>
              <a:rPr lang="en-US" dirty="0"/>
              <a:t>Prepare to discuss how effectively your manager was in supporting your performance and career development </a:t>
            </a:r>
          </a:p>
          <a:p>
            <a:pPr lvl="0"/>
            <a:r>
              <a:rPr lang="en-US" dirty="0"/>
              <a:t>Calibrate your goals and development plans for the new year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68E9A-544A-4BF0-B4D7-5DE3DEED0D86}"/>
              </a:ext>
            </a:extLst>
          </p:cNvPr>
          <p:cNvGrpSpPr/>
          <p:nvPr/>
        </p:nvGrpSpPr>
        <p:grpSpPr>
          <a:xfrm>
            <a:off x="553519" y="1633032"/>
            <a:ext cx="8128000" cy="729008"/>
            <a:chOff x="0" y="122457"/>
            <a:chExt cx="8128000" cy="729008"/>
          </a:xfrm>
          <a:solidFill>
            <a:srgbClr val="1AACCD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B0ADF50-B02A-403E-8318-4FB910ADFB57}"/>
                </a:ext>
              </a:extLst>
            </p:cNvPr>
            <p:cNvSpPr/>
            <p:nvPr/>
          </p:nvSpPr>
          <p:spPr>
            <a:xfrm>
              <a:off x="0" y="122457"/>
              <a:ext cx="8128000" cy="72900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6B7DBE98-112B-4340-B5A6-C0E68DD28FBC}"/>
                </a:ext>
              </a:extLst>
            </p:cNvPr>
            <p:cNvSpPr txBox="1"/>
            <p:nvPr/>
          </p:nvSpPr>
          <p:spPr>
            <a:xfrm>
              <a:off x="35587" y="158044"/>
              <a:ext cx="8056826" cy="657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>
                  <a:latin typeface="Calibri" panose="020F0502020204030204" pitchFamily="34" charset="0"/>
                </a:rPr>
                <a:t>Employee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27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Pfenex Leadership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Leadership Competencies Addendum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FE35A-54D0-4156-BEA9-C7FCE23DDAE6}"/>
              </a:ext>
            </a:extLst>
          </p:cNvPr>
          <p:cNvGrpSpPr/>
          <p:nvPr/>
        </p:nvGrpSpPr>
        <p:grpSpPr>
          <a:xfrm>
            <a:off x="2418080" y="1809734"/>
            <a:ext cx="6500383" cy="3130682"/>
            <a:chOff x="2418080" y="1809734"/>
            <a:chExt cx="6500383" cy="31306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B76CB8-52A4-456F-8EF6-53E81BFB257F}"/>
                </a:ext>
              </a:extLst>
            </p:cNvPr>
            <p:cNvSpPr/>
            <p:nvPr/>
          </p:nvSpPr>
          <p:spPr>
            <a:xfrm>
              <a:off x="7317221" y="4228293"/>
              <a:ext cx="1601242" cy="629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80BEE39B-0F68-41E4-B0EB-D49BB553F75D}"/>
                </a:ext>
              </a:extLst>
            </p:cNvPr>
            <p:cNvSpPr/>
            <p:nvPr/>
          </p:nvSpPr>
          <p:spPr>
            <a:xfrm rot="19492425">
              <a:off x="3088641" y="2979674"/>
              <a:ext cx="2214880" cy="538480"/>
            </a:xfrm>
            <a:prstGeom prst="leftRightArrow">
              <a:avLst/>
            </a:prstGeom>
            <a:solidFill>
              <a:srgbClr val="1AACCD"/>
            </a:solidFill>
            <a:ln>
              <a:solidFill>
                <a:srgbClr val="1AA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F3A2F330-0AF7-466C-9CA7-B338CF3E6E02}"/>
                </a:ext>
              </a:extLst>
            </p:cNvPr>
            <p:cNvSpPr/>
            <p:nvPr/>
          </p:nvSpPr>
          <p:spPr>
            <a:xfrm rot="2478259">
              <a:off x="6396813" y="3120057"/>
              <a:ext cx="2214880" cy="538480"/>
            </a:xfrm>
            <a:prstGeom prst="leftRightArrow">
              <a:avLst/>
            </a:prstGeom>
            <a:solidFill>
              <a:srgbClr val="1AACCD"/>
            </a:solidFill>
            <a:ln>
              <a:solidFill>
                <a:srgbClr val="1AA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0EACD8F6-D6FB-4AE6-82EE-790EDC880E8E}"/>
                </a:ext>
              </a:extLst>
            </p:cNvPr>
            <p:cNvSpPr/>
            <p:nvPr/>
          </p:nvSpPr>
          <p:spPr>
            <a:xfrm>
              <a:off x="4352518" y="4401936"/>
              <a:ext cx="2861084" cy="538480"/>
            </a:xfrm>
            <a:prstGeom prst="leftRightArrow">
              <a:avLst/>
            </a:prstGeom>
            <a:solidFill>
              <a:srgbClr val="1AACCD"/>
            </a:solidFill>
            <a:ln>
              <a:solidFill>
                <a:srgbClr val="1AA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1899A4-42FD-45BA-A8B9-1D8D03CEEB4B}"/>
                </a:ext>
              </a:extLst>
            </p:cNvPr>
            <p:cNvSpPr txBox="1"/>
            <p:nvPr/>
          </p:nvSpPr>
          <p:spPr>
            <a:xfrm>
              <a:off x="5382901" y="1809734"/>
              <a:ext cx="1426197" cy="646331"/>
            </a:xfrm>
            <a:prstGeom prst="rect">
              <a:avLst/>
            </a:prstGeom>
            <a:solidFill>
              <a:srgbClr val="081B2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Drive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Growth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57DB08-4AB2-42F0-A104-F19BA1CF0198}"/>
                </a:ext>
              </a:extLst>
            </p:cNvPr>
            <p:cNvSpPr/>
            <p:nvPr/>
          </p:nvSpPr>
          <p:spPr>
            <a:xfrm>
              <a:off x="2418080" y="4106321"/>
              <a:ext cx="1595120" cy="646331"/>
            </a:xfrm>
            <a:prstGeom prst="rect">
              <a:avLst/>
            </a:prstGeom>
            <a:solidFill>
              <a:srgbClr val="081B2E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Connect &amp; Inspire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07EFF2-73BC-4EC9-B281-843397063D8D}"/>
                </a:ext>
              </a:extLst>
            </p:cNvPr>
            <p:cNvSpPr/>
            <p:nvPr/>
          </p:nvSpPr>
          <p:spPr>
            <a:xfrm>
              <a:off x="7504253" y="4322528"/>
              <a:ext cx="1101267" cy="369332"/>
            </a:xfrm>
            <a:prstGeom prst="rect">
              <a:avLst/>
            </a:prstGeom>
            <a:solidFill>
              <a:srgbClr val="081B2E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Execute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29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Pfenex Leadership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Leadership Competencies Addendum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2E387-5F1F-4363-8E7D-97B7BDFCDA3A}"/>
              </a:ext>
            </a:extLst>
          </p:cNvPr>
          <p:cNvSpPr/>
          <p:nvPr/>
        </p:nvSpPr>
        <p:spPr>
          <a:xfrm>
            <a:off x="0" y="480422"/>
            <a:ext cx="10448544" cy="6924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u="sng" dirty="0"/>
              <a:t>Drive Growth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Proactively drive growth of company and team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Set direction and targets based on vision, ensure all are aligned</a:t>
            </a:r>
          </a:p>
          <a:p>
            <a:pPr marL="342900" indent="-34290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Understand the business model and market trends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Think strategically, beyond own function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Champion new ideas and take initiative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Show a relentless drive for innovation, in all areas, big or small 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Ensure the availability of the talent to meet current and future needs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Take ownership for talent development 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Deal effectively with ambiguity and change</a:t>
            </a:r>
          </a:p>
          <a:p>
            <a:r>
              <a:rPr lang="en-US" u="sng" dirty="0"/>
              <a:t>Execute 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Drive performance against targets and commitments, ensure completion of projects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Identify and analyze information to make sound decisions and solve problems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Improve work processes to ensure achievement of goals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Demonstrate and foster a sense of urgency and strong commitment to goals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Empower people to act with speed and agility, delegate work and hold accountable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Give permission to take risks and fail fast, apply learnings from failures</a:t>
            </a:r>
          </a:p>
          <a:p>
            <a:pPr marL="285750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Celebrate and reward successes </a:t>
            </a:r>
          </a:p>
          <a:p>
            <a:r>
              <a:rPr lang="en-US" u="sng" dirty="0"/>
              <a:t>Connect &amp; Inspire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Articulate and inspire commitment to a plan of action aligned with mission and strategy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Inspire everyone to go the extra mile and be their best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Build high performing inclusive teams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Build trusted partnerships, internal and external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Foster a collaborative environment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Develop and maintain constructive, open and honest relationships with others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Lead courageously to do what is right to achieve success and supports others who do so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Gain the confidence and  trust of others through exhibiting company values</a:t>
            </a:r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Clr>
                <a:srgbClr val="1AACCD"/>
              </a:buClr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/>
              <a:t> 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E62BCA-4421-419C-88D2-05A833C96E9D}"/>
              </a:ext>
            </a:extLst>
          </p:cNvPr>
          <p:cNvGrpSpPr/>
          <p:nvPr/>
        </p:nvGrpSpPr>
        <p:grpSpPr>
          <a:xfrm>
            <a:off x="7367744" y="-19878"/>
            <a:ext cx="4824256" cy="3300084"/>
            <a:chOff x="6344718" y="2103120"/>
            <a:chExt cx="5012130" cy="31821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6472DA-4016-48FD-BE7C-8A3EE53034EB}"/>
                </a:ext>
              </a:extLst>
            </p:cNvPr>
            <p:cNvSpPr/>
            <p:nvPr/>
          </p:nvSpPr>
          <p:spPr>
            <a:xfrm>
              <a:off x="6344718" y="2103120"/>
              <a:ext cx="5012130" cy="3182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4FE35A-54D0-4156-BEA9-C7FCE23DDAE6}"/>
                </a:ext>
              </a:extLst>
            </p:cNvPr>
            <p:cNvGrpSpPr/>
            <p:nvPr/>
          </p:nvGrpSpPr>
          <p:grpSpPr>
            <a:xfrm>
              <a:off x="6572004" y="2237081"/>
              <a:ext cx="4448124" cy="2631005"/>
              <a:chOff x="2418080" y="1865529"/>
              <a:chExt cx="6584923" cy="299261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B76CB8-52A4-456F-8EF6-53E81BFB257F}"/>
                  </a:ext>
                </a:extLst>
              </p:cNvPr>
              <p:cNvSpPr/>
              <p:nvPr/>
            </p:nvSpPr>
            <p:spPr>
              <a:xfrm>
                <a:off x="7317221" y="4228293"/>
                <a:ext cx="1685782" cy="629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Left-Right 8">
                <a:extLst>
                  <a:ext uri="{FF2B5EF4-FFF2-40B4-BE49-F238E27FC236}">
                    <a16:creationId xmlns:a16="http://schemas.microsoft.com/office/drawing/2014/main" id="{80BEE39B-0F68-41E4-B0EB-D49BB553F75D}"/>
                  </a:ext>
                </a:extLst>
              </p:cNvPr>
              <p:cNvSpPr/>
              <p:nvPr/>
            </p:nvSpPr>
            <p:spPr>
              <a:xfrm rot="19150434">
                <a:off x="3088641" y="2979674"/>
                <a:ext cx="2214880" cy="538480"/>
              </a:xfrm>
              <a:prstGeom prst="leftRightArrow">
                <a:avLst/>
              </a:prstGeom>
              <a:solidFill>
                <a:srgbClr val="1AA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Left-Right 14">
                <a:extLst>
                  <a:ext uri="{FF2B5EF4-FFF2-40B4-BE49-F238E27FC236}">
                    <a16:creationId xmlns:a16="http://schemas.microsoft.com/office/drawing/2014/main" id="{F3A2F330-0AF7-466C-9CA7-B338CF3E6E02}"/>
                  </a:ext>
                </a:extLst>
              </p:cNvPr>
              <p:cNvSpPr/>
              <p:nvPr/>
            </p:nvSpPr>
            <p:spPr>
              <a:xfrm rot="3154981">
                <a:off x="6653358" y="3038881"/>
                <a:ext cx="1701790" cy="700832"/>
              </a:xfrm>
              <a:prstGeom prst="leftRightArrow">
                <a:avLst/>
              </a:prstGeom>
              <a:solidFill>
                <a:srgbClr val="1AA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row: Left-Right 15">
                <a:extLst>
                  <a:ext uri="{FF2B5EF4-FFF2-40B4-BE49-F238E27FC236}">
                    <a16:creationId xmlns:a16="http://schemas.microsoft.com/office/drawing/2014/main" id="{0EACD8F6-D6FB-4AE6-82EE-790EDC880E8E}"/>
                  </a:ext>
                </a:extLst>
              </p:cNvPr>
              <p:cNvSpPr/>
              <p:nvPr/>
            </p:nvSpPr>
            <p:spPr>
              <a:xfrm>
                <a:off x="4763458" y="4141916"/>
                <a:ext cx="2214764" cy="538480"/>
              </a:xfrm>
              <a:prstGeom prst="leftRightArrow">
                <a:avLst/>
              </a:prstGeom>
              <a:solidFill>
                <a:srgbClr val="1AA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1899A4-42FD-45BA-A8B9-1D8D03CEEB4B}"/>
                  </a:ext>
                </a:extLst>
              </p:cNvPr>
              <p:cNvSpPr txBox="1"/>
              <p:nvPr/>
            </p:nvSpPr>
            <p:spPr>
              <a:xfrm>
                <a:off x="5109706" y="1865529"/>
                <a:ext cx="1728752" cy="735163"/>
              </a:xfrm>
              <a:prstGeom prst="rect">
                <a:avLst/>
              </a:prstGeom>
              <a:solidFill>
                <a:srgbClr val="081B2E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Drive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Growth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57DB08-4AB2-42F0-A104-F19BA1CF0198}"/>
                  </a:ext>
                </a:extLst>
              </p:cNvPr>
              <p:cNvSpPr/>
              <p:nvPr/>
            </p:nvSpPr>
            <p:spPr>
              <a:xfrm>
                <a:off x="2418080" y="3924202"/>
                <a:ext cx="2214764" cy="735164"/>
              </a:xfrm>
              <a:prstGeom prst="rect">
                <a:avLst/>
              </a:prstGeom>
              <a:solidFill>
                <a:srgbClr val="081B2E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Connect &amp; Inspire</a:t>
                </a:r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07EFF2-73BC-4EC9-B281-843397063D8D}"/>
                  </a:ext>
                </a:extLst>
              </p:cNvPr>
              <p:cNvSpPr/>
              <p:nvPr/>
            </p:nvSpPr>
            <p:spPr>
              <a:xfrm>
                <a:off x="7359215" y="4340600"/>
                <a:ext cx="1643788" cy="420094"/>
              </a:xfrm>
              <a:prstGeom prst="rect">
                <a:avLst/>
              </a:prstGeom>
              <a:solidFill>
                <a:srgbClr val="081B2E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Execute</a:t>
                </a:r>
                <a:endParaRPr lang="en-US" dirty="0"/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5098D-81C1-422A-9958-E0FD8F43B4F3}"/>
              </a:ext>
            </a:extLst>
          </p:cNvPr>
          <p:cNvSpPr/>
          <p:nvPr/>
        </p:nvSpPr>
        <p:spPr>
          <a:xfrm>
            <a:off x="7815328" y="3362808"/>
            <a:ext cx="2422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Cultivate</a:t>
            </a:r>
            <a:r>
              <a:rPr lang="en-US" b="1" dirty="0"/>
              <a:t> insight </a:t>
            </a:r>
            <a:r>
              <a:rPr lang="en-US" dirty="0"/>
              <a:t>into:</a:t>
            </a:r>
          </a:p>
          <a:p>
            <a:pPr marL="742950" lvl="1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dirty="0"/>
              <a:t>Self</a:t>
            </a:r>
          </a:p>
          <a:p>
            <a:pPr marL="742950" lvl="1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dirty="0"/>
              <a:t>Others</a:t>
            </a:r>
          </a:p>
          <a:p>
            <a:pPr marL="742950" lvl="1" indent="-285750">
              <a:buClr>
                <a:srgbClr val="1AACCD"/>
              </a:buClr>
              <a:buFont typeface="Arial" panose="020B0604020202020204" pitchFamily="34" charset="0"/>
              <a:buChar char="•"/>
            </a:pPr>
            <a:r>
              <a:rPr lang="en-US" dirty="0"/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64624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Evaluation Form Addendum - 2019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Leadership Competencies Addendum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3177AB-673C-4F94-9D3C-F952E7CEAB51}"/>
              </a:ext>
            </a:extLst>
          </p:cNvPr>
          <p:cNvGrpSpPr/>
          <p:nvPr/>
        </p:nvGrpSpPr>
        <p:grpSpPr>
          <a:xfrm>
            <a:off x="7165347" y="114515"/>
            <a:ext cx="4947139" cy="6628970"/>
            <a:chOff x="7244861" y="229030"/>
            <a:chExt cx="4947139" cy="6628970"/>
          </a:xfrm>
        </p:grpSpPr>
        <p:pic>
          <p:nvPicPr>
            <p:cNvPr id="19" name="Picture 1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EB08B912-30F2-4464-B0F7-4F03EEBB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61" y="229030"/>
              <a:ext cx="4947139" cy="6628970"/>
            </a:xfrm>
            <a:prstGeom prst="rect">
              <a:avLst/>
            </a:prstGeom>
          </p:spPr>
        </p:pic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0D2411E-A2D5-4EEA-A9F5-D02E87439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189" y="256485"/>
              <a:ext cx="1118180" cy="326644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47DE9-54B8-4111-B09A-42B161AC2227}"/>
              </a:ext>
            </a:extLst>
          </p:cNvPr>
          <p:cNvSpPr/>
          <p:nvPr/>
        </p:nvSpPr>
        <p:spPr>
          <a:xfrm>
            <a:off x="548152" y="1849426"/>
            <a:ext cx="619406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 new form to add to the 2019 Goals Evaluation that includes Leadership Self-Evaluation and Manager Leadership Evaluation</a:t>
            </a:r>
          </a:p>
          <a:p>
            <a:pPr marL="285750" indent="-285750"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For subsequent years after 2019, leadership boxes will be incorporated into evaluation forms</a:t>
            </a:r>
          </a:p>
        </p:txBody>
      </p:sp>
    </p:spTree>
    <p:extLst>
      <p:ext uri="{BB962C8B-B14F-4D97-AF65-F5344CB8AC3E}">
        <p14:creationId xmlns:p14="http://schemas.microsoft.com/office/powerpoint/2010/main" val="286997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6AA1-C351-4A68-8915-EF5CD616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Pfenex’s</a:t>
            </a:r>
            <a:r>
              <a:rPr lang="en-US" dirty="0"/>
              <a:t> Performance Management Philosophy</a:t>
            </a:r>
          </a:p>
          <a:p>
            <a:r>
              <a:rPr lang="en-US" dirty="0"/>
              <a:t>Performance Review Eligibility</a:t>
            </a:r>
          </a:p>
          <a:p>
            <a:r>
              <a:rPr lang="en-US" dirty="0"/>
              <a:t>Performance Management Process</a:t>
            </a:r>
          </a:p>
          <a:p>
            <a:r>
              <a:rPr lang="en-US" dirty="0"/>
              <a:t>Self-Evaluation Overview</a:t>
            </a:r>
          </a:p>
          <a:p>
            <a:r>
              <a:rPr lang="en-US" dirty="0"/>
              <a:t>Writing Performance Review</a:t>
            </a:r>
          </a:p>
          <a:p>
            <a:r>
              <a:rPr lang="en-US" dirty="0"/>
              <a:t>Rating Definitions</a:t>
            </a:r>
          </a:p>
          <a:p>
            <a:r>
              <a:rPr lang="en-US" dirty="0"/>
              <a:t>Leadership Competencies Evaluation</a:t>
            </a:r>
          </a:p>
          <a:p>
            <a:r>
              <a:rPr lang="en-US" dirty="0"/>
              <a:t>Preparation for Performance Review Discussion (managers)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FAQs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9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Definitions &amp; Distribution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Performance Ratings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B859F-F4FF-4551-8AA7-6548B3222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46234"/>
              </p:ext>
            </p:extLst>
          </p:nvPr>
        </p:nvGraphicFramePr>
        <p:xfrm>
          <a:off x="872482" y="1418444"/>
          <a:ext cx="10447035" cy="488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345">
                  <a:extLst>
                    <a:ext uri="{9D8B030D-6E8A-4147-A177-3AD203B41FA5}">
                      <a16:colId xmlns:a16="http://schemas.microsoft.com/office/drawing/2014/main" val="2178708263"/>
                    </a:ext>
                  </a:extLst>
                </a:gridCol>
                <a:gridCol w="1493122">
                  <a:extLst>
                    <a:ext uri="{9D8B030D-6E8A-4147-A177-3AD203B41FA5}">
                      <a16:colId xmlns:a16="http://schemas.microsoft.com/office/drawing/2014/main" val="3113893671"/>
                    </a:ext>
                  </a:extLst>
                </a:gridCol>
                <a:gridCol w="5471568">
                  <a:extLst>
                    <a:ext uri="{9D8B030D-6E8A-4147-A177-3AD203B41FA5}">
                      <a16:colId xmlns:a16="http://schemas.microsoft.com/office/drawing/2014/main" val="326210064"/>
                    </a:ext>
                  </a:extLst>
                </a:gridCol>
              </a:tblGrid>
              <a:tr h="412811">
                <a:tc>
                  <a:txBody>
                    <a:bodyPr/>
                    <a:lstStyle/>
                    <a:p>
                      <a:r>
                        <a:rPr lang="en-US" dirty="0"/>
                        <a:t>Performance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62739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Exceeds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Employee’s performance is outstanding; exceeds expectations of all goals &amp;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35895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Above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Employee’s performance is excellent; exceeds many expectations of goals &amp;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63998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Meets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Employee’s performance is good; meets most expectations of goals &amp; values; exceeds some goals and may have room for growth in certain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03107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improvement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 shows potential but performance is low; Employee does not meet expectations of all goals and requires frequent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527267"/>
                  </a:ext>
                </a:extLst>
              </a:tr>
              <a:tr h="7125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 not meet requirements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Employee’s performance is poor and requires significant improvement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3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4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Writing Effective Reviews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7" y="663104"/>
            <a:ext cx="11084961" cy="435115"/>
          </a:xfrm>
        </p:spPr>
        <p:txBody>
          <a:bodyPr/>
          <a:lstStyle/>
          <a:p>
            <a:r>
              <a:rPr lang="en-US" dirty="0"/>
              <a:t>Annual Performance Review Process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24ECD-9269-4FD8-AAFC-509CAFA4B3ED}"/>
              </a:ext>
            </a:extLst>
          </p:cNvPr>
          <p:cNvGrpSpPr/>
          <p:nvPr/>
        </p:nvGrpSpPr>
        <p:grpSpPr>
          <a:xfrm>
            <a:off x="1015999" y="2256390"/>
            <a:ext cx="8128000" cy="4601610"/>
            <a:chOff x="0" y="785355"/>
            <a:chExt cx="8128000" cy="460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095883-7343-4DBE-8A20-9B6DAF09C3E6}"/>
                </a:ext>
              </a:extLst>
            </p:cNvPr>
            <p:cNvSpPr/>
            <p:nvPr/>
          </p:nvSpPr>
          <p:spPr>
            <a:xfrm>
              <a:off x="0" y="785355"/>
              <a:ext cx="8128000" cy="46016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9687BA-F4BA-4E5B-8401-E2DBF2E9EE28}"/>
                </a:ext>
              </a:extLst>
            </p:cNvPr>
            <p:cNvSpPr txBox="1"/>
            <p:nvPr/>
          </p:nvSpPr>
          <p:spPr>
            <a:xfrm>
              <a:off x="0" y="785355"/>
              <a:ext cx="8128000" cy="4601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064" tIns="39370" rIns="220472" bIns="39370" numCol="1" spcCol="1270" anchor="t" anchorCtr="0">
              <a:noAutofit/>
            </a:bodyPr>
            <a:lstStyle/>
            <a:p>
              <a:pPr marL="342900" lvl="1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400" kern="1200" dirty="0">
                  <a:latin typeface="Calibri" panose="020F0502020204030204" pitchFamily="34" charset="0"/>
                </a:rPr>
                <a:t>Review key accomplishments relative to established goals and overall impact on the organization. </a:t>
              </a:r>
            </a:p>
            <a:p>
              <a:pPr marL="342900" lvl="1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400" kern="1200" dirty="0">
                  <a:latin typeface="Calibri" panose="020F0502020204030204" pitchFamily="34" charset="0"/>
                </a:rPr>
                <a:t>Be prepared to discuss specific strengths and areas for development as they relate to the Pfenex values. Focus on </a:t>
              </a:r>
              <a:r>
                <a:rPr lang="en-US" sz="2400" b="1" kern="1200" dirty="0">
                  <a:latin typeface="Calibri" panose="020F0502020204030204" pitchFamily="34" charset="0"/>
                </a:rPr>
                <a:t>how </a:t>
              </a:r>
              <a:r>
                <a:rPr lang="en-US" sz="2400" kern="1200" dirty="0">
                  <a:latin typeface="Calibri" panose="020F0502020204030204" pitchFamily="34" charset="0"/>
                </a:rPr>
                <a:t>goals were achieved. </a:t>
              </a:r>
            </a:p>
            <a:p>
              <a:pPr marL="342900" lvl="1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400" kern="1200" dirty="0">
                  <a:latin typeface="Calibri" panose="020F0502020204030204" pitchFamily="34" charset="0"/>
                </a:rPr>
                <a:t>Be sure to collect cross functional feedback and incorporate this into your evaluation. </a:t>
              </a:r>
            </a:p>
            <a:p>
              <a:pPr marL="342900" lvl="1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400" kern="1200" dirty="0">
                  <a:latin typeface="Calibri" panose="020F0502020204030204" pitchFamily="34" charset="0"/>
                </a:rPr>
                <a:t>Be honest and fair in your ratings.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2EB109-3541-4860-B30C-5A250B9747EA}"/>
              </a:ext>
            </a:extLst>
          </p:cNvPr>
          <p:cNvGrpSpPr/>
          <p:nvPr/>
        </p:nvGrpSpPr>
        <p:grpSpPr>
          <a:xfrm>
            <a:off x="1085380" y="1334171"/>
            <a:ext cx="7839293" cy="753654"/>
            <a:chOff x="20807" y="0"/>
            <a:chExt cx="7839293" cy="75365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4A7810-BDC4-4ECC-B4C6-780DA3CAD2DB}"/>
                </a:ext>
              </a:extLst>
            </p:cNvPr>
            <p:cNvSpPr/>
            <p:nvPr/>
          </p:nvSpPr>
          <p:spPr>
            <a:xfrm>
              <a:off x="20807" y="0"/>
              <a:ext cx="7839293" cy="7536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9820CAC0-E658-4475-93CB-F285471507F8}"/>
                </a:ext>
              </a:extLst>
            </p:cNvPr>
            <p:cNvSpPr txBox="1"/>
            <p:nvPr/>
          </p:nvSpPr>
          <p:spPr>
            <a:xfrm>
              <a:off x="57597" y="36790"/>
              <a:ext cx="7765713" cy="680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>
                  <a:latin typeface="Calibri" panose="020F0502020204030204" pitchFamily="34" charset="0"/>
                </a:rPr>
                <a:t>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7" y="663104"/>
            <a:ext cx="11084961" cy="435115"/>
          </a:xfrm>
        </p:spPr>
        <p:txBody>
          <a:bodyPr/>
          <a:lstStyle/>
          <a:p>
            <a:r>
              <a:rPr lang="en-US" dirty="0"/>
              <a:t>Annual Performance Review Process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Preparing for the Review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24ECD-9269-4FD8-AAFC-509CAFA4B3ED}"/>
              </a:ext>
            </a:extLst>
          </p:cNvPr>
          <p:cNvGrpSpPr/>
          <p:nvPr/>
        </p:nvGrpSpPr>
        <p:grpSpPr>
          <a:xfrm>
            <a:off x="1015999" y="2256390"/>
            <a:ext cx="8448843" cy="4601610"/>
            <a:chOff x="0" y="785355"/>
            <a:chExt cx="8448843" cy="460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095883-7343-4DBE-8A20-9B6DAF09C3E6}"/>
                </a:ext>
              </a:extLst>
            </p:cNvPr>
            <p:cNvSpPr/>
            <p:nvPr/>
          </p:nvSpPr>
          <p:spPr>
            <a:xfrm>
              <a:off x="0" y="785355"/>
              <a:ext cx="8128000" cy="46016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9687BA-F4BA-4E5B-8401-E2DBF2E9EE28}"/>
                </a:ext>
              </a:extLst>
            </p:cNvPr>
            <p:cNvSpPr txBox="1"/>
            <p:nvPr/>
          </p:nvSpPr>
          <p:spPr>
            <a:xfrm>
              <a:off x="0" y="785355"/>
              <a:ext cx="8448843" cy="4601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064" tIns="39370" rIns="220472" bIns="39370" numCol="1" spcCol="1270" anchor="t" anchorCtr="0">
              <a:noAutofit/>
            </a:bodyPr>
            <a:lstStyle/>
            <a:p>
              <a:pPr marL="342900" lvl="0" indent="-342900"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300" dirty="0">
                  <a:latin typeface="Calibri" panose="020F0502020204030204" pitchFamily="34" charset="0"/>
                </a:rPr>
                <a:t>Schedule at least 1 hour for the discussion</a:t>
              </a:r>
            </a:p>
            <a:p>
              <a:pPr marL="342900" lvl="0" indent="-342900"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300" dirty="0">
                  <a:latin typeface="Calibri" panose="020F0502020204030204" pitchFamily="34" charset="0"/>
                </a:rPr>
                <a:t> Review the Performance Review and identify 2- 3 points you want to emphasize </a:t>
              </a:r>
            </a:p>
            <a:p>
              <a:pPr marL="342900" lvl="0" indent="-342900"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300" dirty="0">
                  <a:latin typeface="Calibri" panose="020F0502020204030204" pitchFamily="34" charset="0"/>
                </a:rPr>
                <a:t>Plan how you will explain the overall rating and reward decisions and anticipate the employee’s questions and concerns </a:t>
              </a:r>
            </a:p>
            <a:p>
              <a:pPr marL="342900" indent="-342900"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300" dirty="0">
                  <a:latin typeface="Calibri" panose="020F0502020204030204" pitchFamily="34" charset="0"/>
                </a:rPr>
                <a:t>Reflect on the quality of your feedback and coaching throughout the year </a:t>
              </a:r>
            </a:p>
            <a:p>
              <a:pPr marL="342900" indent="-342900"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300" dirty="0">
                  <a:latin typeface="Calibri" panose="020F0502020204030204" pitchFamily="34" charset="0"/>
                </a:rPr>
                <a:t>Incorporate feedback from the Talent Review process if applicable </a:t>
              </a:r>
            </a:p>
            <a:p>
              <a:pPr marL="342900" indent="-342900">
                <a:buClr>
                  <a:srgbClr val="1AACCD"/>
                </a:buClr>
                <a:buFont typeface="Arial" panose="020B0604020202020204" pitchFamily="34" charset="0"/>
                <a:buChar char="•"/>
              </a:pPr>
              <a:r>
                <a:rPr lang="en-US" sz="2300" dirty="0">
                  <a:latin typeface="Calibri" panose="020F0502020204030204" pitchFamily="34" charset="0"/>
                </a:rPr>
                <a:t>Be prepared to discuss performance and development goals for the new year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2EB109-3541-4860-B30C-5A250B9747EA}"/>
              </a:ext>
            </a:extLst>
          </p:cNvPr>
          <p:cNvGrpSpPr/>
          <p:nvPr/>
        </p:nvGrpSpPr>
        <p:grpSpPr>
          <a:xfrm>
            <a:off x="1085380" y="1334171"/>
            <a:ext cx="7839293" cy="753654"/>
            <a:chOff x="20807" y="0"/>
            <a:chExt cx="7839293" cy="75365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4A7810-BDC4-4ECC-B4C6-780DA3CAD2DB}"/>
                </a:ext>
              </a:extLst>
            </p:cNvPr>
            <p:cNvSpPr/>
            <p:nvPr/>
          </p:nvSpPr>
          <p:spPr>
            <a:xfrm>
              <a:off x="20807" y="0"/>
              <a:ext cx="7839293" cy="7536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9820CAC0-E658-4475-93CB-F285471507F8}"/>
                </a:ext>
              </a:extLst>
            </p:cNvPr>
            <p:cNvSpPr txBox="1"/>
            <p:nvPr/>
          </p:nvSpPr>
          <p:spPr>
            <a:xfrm>
              <a:off x="57597" y="36790"/>
              <a:ext cx="7765713" cy="680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>
                  <a:latin typeface="Calibri" panose="020F0502020204030204" pitchFamily="34" charset="0"/>
                </a:rPr>
                <a:t>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02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Performance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1946D9-7EE0-4793-9D11-4C2359470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39940"/>
              </p:ext>
            </p:extLst>
          </p:nvPr>
        </p:nvGraphicFramePr>
        <p:xfrm>
          <a:off x="1089490" y="1898073"/>
          <a:ext cx="10013020" cy="338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190">
                  <a:extLst>
                    <a:ext uri="{9D8B030D-6E8A-4147-A177-3AD203B41FA5}">
                      <a16:colId xmlns:a16="http://schemas.microsoft.com/office/drawing/2014/main" val="288024396"/>
                    </a:ext>
                  </a:extLst>
                </a:gridCol>
                <a:gridCol w="3460830">
                  <a:extLst>
                    <a:ext uri="{9D8B030D-6E8A-4147-A177-3AD203B41FA5}">
                      <a16:colId xmlns:a16="http://schemas.microsoft.com/office/drawing/2014/main" val="4212705439"/>
                    </a:ext>
                  </a:extLst>
                </a:gridCol>
              </a:tblGrid>
              <a:tr h="400832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63737"/>
                  </a:ext>
                </a:extLst>
              </a:tr>
              <a:tr h="414304">
                <a:tc>
                  <a:txBody>
                    <a:bodyPr/>
                    <a:lstStyle/>
                    <a:p>
                      <a:r>
                        <a:rPr lang="en-US" dirty="0"/>
                        <a:t>Performance Review, Self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2 – December 20 ,2019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01649"/>
                  </a:ext>
                </a:extLst>
              </a:tr>
              <a:tr h="435088">
                <a:tc>
                  <a:txBody>
                    <a:bodyPr/>
                    <a:lstStyle/>
                    <a:p>
                      <a:r>
                        <a:rPr lang="en-US" dirty="0"/>
                        <a:t>Performance Review, Manager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20 – January 17,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39999"/>
                  </a:ext>
                </a:extLst>
              </a:tr>
              <a:tr h="503583">
                <a:tc>
                  <a:txBody>
                    <a:bodyPr/>
                    <a:lstStyle/>
                    <a:p>
                      <a:r>
                        <a:rPr lang="en-US" dirty="0"/>
                        <a:t>Performance Ratings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later than January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37276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r>
                        <a:rPr lang="en-US" dirty="0"/>
                        <a:t>Performance Review,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level manager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20 – January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32022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r>
                        <a:rPr lang="en-US" dirty="0"/>
                        <a:t>Compensation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13 – January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07902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r>
                        <a:rPr lang="en-US" dirty="0"/>
                        <a:t>Performance Review/Compensation Discussion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3– February 21,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9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04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D7B6D-DEBC-4417-A8C5-75B730CB898B}"/>
              </a:ext>
            </a:extLst>
          </p:cNvPr>
          <p:cNvSpPr/>
          <p:nvPr/>
        </p:nvSpPr>
        <p:spPr>
          <a:xfrm>
            <a:off x="304800" y="1438189"/>
            <a:ext cx="88391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HR Intranet Page contains an overview of the following areas: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Goal Setting and Performance Management Overview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Career Ladders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2019 Corporate Goals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hlinkClick r:id="rId2"/>
              </a:rPr>
              <a:t>https://in.pfenex.com/pfenex-hr/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spcAft>
                <a:spcPts val="1200"/>
              </a:spcAft>
              <a:buClr>
                <a:srgbClr val="079591"/>
              </a:buClr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HR Support Team 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spc="35" dirty="0">
                <a:solidFill>
                  <a:srgbClr val="003300"/>
                </a:solidFill>
                <a:latin typeface="Calibri" panose="020F0502020204030204" pitchFamily="34" charset="0"/>
                <a:cs typeface="Gotham Book"/>
              </a:rPr>
              <a:t>David Pollak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spc="35" dirty="0">
                <a:solidFill>
                  <a:srgbClr val="003300"/>
                </a:solidFill>
                <a:latin typeface="Calibri" panose="020F0502020204030204" pitchFamily="34" charset="0"/>
                <a:cs typeface="Gotham Book"/>
              </a:rPr>
              <a:t>Chris Roman</a:t>
            </a:r>
            <a:endParaRPr lang="en-US" sz="2400" spc="35" dirty="0">
              <a:solidFill>
                <a:srgbClr val="003300"/>
              </a:solidFill>
              <a:latin typeface="Calibri" panose="020F0502020204030204" pitchFamily="34" charset="0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5824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D7B6D-DEBC-4417-A8C5-75B730CB898B}"/>
              </a:ext>
            </a:extLst>
          </p:cNvPr>
          <p:cNvSpPr/>
          <p:nvPr/>
        </p:nvSpPr>
        <p:spPr>
          <a:xfrm>
            <a:off x="304800" y="1438189"/>
            <a:ext cx="1108496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 have had two managers this year.  How will my review be handled?</a:t>
            </a:r>
            <a:r>
              <a:rPr lang="en-US" dirty="0">
                <a:latin typeface="Calibri" panose="020F0502020204030204" pitchFamily="34" charset="0"/>
              </a:rPr>
              <a:t> 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Your current manager is accountable for completing the review and speaking with stakeholders to provide feedback for entire performance period.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How do I evaluate an employee that was not here for the entire year?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Evaluate the employee based on their accomplishments to date. All employees who were hired before 1 October should receive a review.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Why do we have a new evaluation form?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 typeface="Arial" panose="020B0604020202020204" pitchFamily="34" charset="0"/>
              <a:buChar char="•"/>
            </a:pPr>
            <a:r>
              <a:rPr lang="en-US" sz="2000" spc="35" dirty="0">
                <a:solidFill>
                  <a:srgbClr val="003300"/>
                </a:solidFill>
                <a:latin typeface="Calibri" panose="020F0502020204030204" pitchFamily="34" charset="0"/>
                <a:cs typeface="Gotham Book"/>
              </a:rPr>
              <a:t>To align with the new goals worksheets implemented in 2019 and to align to our new Pfenex values! </a:t>
            </a:r>
            <a:endParaRPr lang="en-US" sz="2400" spc="35" dirty="0">
              <a:solidFill>
                <a:srgbClr val="003300"/>
              </a:solidFill>
              <a:latin typeface="Calibri" panose="020F0502020204030204" pitchFamily="34" charset="0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58619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CF9E0-BB3E-4F9A-A97F-A0EC43025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Pfenex’s</a:t>
            </a:r>
            <a:r>
              <a:rPr lang="en-US" dirty="0"/>
              <a:t>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6AA1-C351-4A68-8915-EF5CD616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37" y="1726819"/>
            <a:ext cx="4994405" cy="388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Effective performance management </a:t>
            </a:r>
            <a:r>
              <a:rPr lang="en-US" sz="2800" b="1" dirty="0"/>
              <a:t>aligns the efforts </a:t>
            </a:r>
            <a:r>
              <a:rPr lang="en-US" sz="2800" dirty="0"/>
              <a:t>of managers and employees with project and organizational goals, </a:t>
            </a:r>
            <a:r>
              <a:rPr lang="en-US" sz="2800" b="1" dirty="0"/>
              <a:t>promotes consistency </a:t>
            </a:r>
            <a:r>
              <a:rPr lang="en-US" sz="2800" dirty="0"/>
              <a:t>in performance evaluation, </a:t>
            </a:r>
            <a:r>
              <a:rPr lang="en-US" sz="2800" b="1" dirty="0"/>
              <a:t>motivates</a:t>
            </a:r>
            <a:r>
              <a:rPr lang="en-US" sz="2800" dirty="0"/>
              <a:t> all employees to exceed performance expectations, and </a:t>
            </a:r>
            <a:r>
              <a:rPr lang="en-US" sz="2800" b="1" dirty="0"/>
              <a:t>is conducted with fairness and transparency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17C4D0C-ACA2-4BDA-A710-19D8A37CC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160870"/>
              </p:ext>
            </p:extLst>
          </p:nvPr>
        </p:nvGraphicFramePr>
        <p:xfrm>
          <a:off x="2935840" y="1445329"/>
          <a:ext cx="11501760" cy="48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1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6AA1-C351-4A68-8915-EF5CD616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Reviews</a:t>
            </a:r>
          </a:p>
          <a:p>
            <a:pPr lvl="1"/>
            <a:r>
              <a:rPr lang="en-US" dirty="0"/>
              <a:t>Hired before October 1, 2019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8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Pfenex’s</a:t>
            </a:r>
            <a:r>
              <a:rPr lang="en-US" dirty="0"/>
              <a:t> Philosophy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BC509E-6AE7-4F7D-8745-E0641386F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238" y="1273401"/>
            <a:ext cx="10696575" cy="2155599"/>
          </a:xfrm>
          <a:prstGeom prst="rect">
            <a:avLst/>
          </a:prstGeom>
        </p:spPr>
      </p:pic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2A9F5860-5D06-4378-86C2-2F1EAA2F2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43276"/>
              </p:ext>
            </p:extLst>
          </p:nvPr>
        </p:nvGraphicFramePr>
        <p:xfrm>
          <a:off x="794831" y="1847659"/>
          <a:ext cx="10979591" cy="433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DF485BE-3510-4773-A201-3BB04DBEECDC}"/>
              </a:ext>
            </a:extLst>
          </p:cNvPr>
          <p:cNvGrpSpPr/>
          <p:nvPr/>
        </p:nvGrpSpPr>
        <p:grpSpPr>
          <a:xfrm>
            <a:off x="729970" y="4302446"/>
            <a:ext cx="10182039" cy="2243207"/>
            <a:chOff x="729970" y="4302446"/>
            <a:chExt cx="10182039" cy="224320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D10D5F-FC32-465A-8CF7-DF6AD7D731A6}"/>
                </a:ext>
              </a:extLst>
            </p:cNvPr>
            <p:cNvCxnSpPr/>
            <p:nvPr/>
          </p:nvCxnSpPr>
          <p:spPr>
            <a:xfrm>
              <a:off x="929770" y="4321527"/>
              <a:ext cx="0" cy="54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730B86-3F8B-4EFC-B40F-818547D76D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35" y="4321527"/>
              <a:ext cx="0" cy="1412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F4BB82-9DA9-4FC8-A0C0-7FD2BED53161}"/>
                </a:ext>
              </a:extLst>
            </p:cNvPr>
            <p:cNvSpPr txBox="1"/>
            <p:nvPr/>
          </p:nvSpPr>
          <p:spPr>
            <a:xfrm>
              <a:off x="729970" y="5742103"/>
              <a:ext cx="1659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Manager Assessment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3024D1-A559-4480-91EB-5C4830733128}"/>
                </a:ext>
              </a:extLst>
            </p:cNvPr>
            <p:cNvCxnSpPr/>
            <p:nvPr/>
          </p:nvCxnSpPr>
          <p:spPr>
            <a:xfrm>
              <a:off x="2013557" y="4321527"/>
              <a:ext cx="0" cy="54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3D414B-4F12-454A-A026-AF3FC4CD36E5}"/>
                </a:ext>
              </a:extLst>
            </p:cNvPr>
            <p:cNvSpPr txBox="1"/>
            <p:nvPr/>
          </p:nvSpPr>
          <p:spPr>
            <a:xfrm>
              <a:off x="1421870" y="4925410"/>
              <a:ext cx="1301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2</a:t>
              </a:r>
              <a:r>
                <a:rPr lang="en-US" sz="1200" baseline="30000" dirty="0"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latin typeface="Calibri" panose="020F0502020204030204" pitchFamily="34" charset="0"/>
                </a:rPr>
                <a:t> Level Manager 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Review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3DEEB3-A736-411A-A248-3F82D438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917" y="4338425"/>
              <a:ext cx="620" cy="1145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D70E3F-084A-4984-A69B-A9D8E249821B}"/>
                </a:ext>
              </a:extLst>
            </p:cNvPr>
            <p:cNvSpPr txBox="1"/>
            <p:nvPr/>
          </p:nvSpPr>
          <p:spPr>
            <a:xfrm>
              <a:off x="2351086" y="5509169"/>
              <a:ext cx="1441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Performance Review Discussion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F66145-08AB-401C-8177-A4FCFAC50393}"/>
                </a:ext>
              </a:extLst>
            </p:cNvPr>
            <p:cNvCxnSpPr>
              <a:cxnSpLocks/>
            </p:cNvCxnSpPr>
            <p:nvPr/>
          </p:nvCxnSpPr>
          <p:spPr>
            <a:xfrm>
              <a:off x="2428213" y="4321527"/>
              <a:ext cx="0" cy="2015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AD2CCF-0D8C-4F11-A7CC-1C66BC9FDEEA}"/>
                </a:ext>
              </a:extLst>
            </p:cNvPr>
            <p:cNvSpPr txBox="1"/>
            <p:nvPr/>
          </p:nvSpPr>
          <p:spPr>
            <a:xfrm>
              <a:off x="1128592" y="6263130"/>
              <a:ext cx="2846266" cy="28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2019 Goal Setting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A66045-DE0D-457E-BE44-77C2785EA129}"/>
                </a:ext>
              </a:extLst>
            </p:cNvPr>
            <p:cNvCxnSpPr/>
            <p:nvPr/>
          </p:nvCxnSpPr>
          <p:spPr>
            <a:xfrm>
              <a:off x="3361179" y="4364394"/>
              <a:ext cx="0" cy="54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A326AD-48D3-4BDA-8856-C51899130D63}"/>
                </a:ext>
              </a:extLst>
            </p:cNvPr>
            <p:cNvSpPr txBox="1"/>
            <p:nvPr/>
          </p:nvSpPr>
          <p:spPr>
            <a:xfrm>
              <a:off x="2682762" y="4981891"/>
              <a:ext cx="1441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Merits 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and Bonus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43C55C5-5785-44F2-8326-D40E8031991A}"/>
                </a:ext>
              </a:extLst>
            </p:cNvPr>
            <p:cNvCxnSpPr/>
            <p:nvPr/>
          </p:nvCxnSpPr>
          <p:spPr>
            <a:xfrm>
              <a:off x="6981186" y="4310597"/>
              <a:ext cx="0" cy="54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00B871-B3C7-4A83-8B02-4B051CE0D102}"/>
                </a:ext>
              </a:extLst>
            </p:cNvPr>
            <p:cNvSpPr txBox="1"/>
            <p:nvPr/>
          </p:nvSpPr>
          <p:spPr>
            <a:xfrm>
              <a:off x="6227873" y="4928435"/>
              <a:ext cx="1441765" cy="65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Mid-Cycle Performance Discussion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FE9988-360F-4349-8B49-500210271DA6}"/>
                </a:ext>
              </a:extLst>
            </p:cNvPr>
            <p:cNvCxnSpPr/>
            <p:nvPr/>
          </p:nvCxnSpPr>
          <p:spPr>
            <a:xfrm>
              <a:off x="8422951" y="4310597"/>
              <a:ext cx="0" cy="54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10BD62-90F6-48EE-AA64-948A5AA2CF2C}"/>
                </a:ext>
              </a:extLst>
            </p:cNvPr>
            <p:cNvSpPr txBox="1"/>
            <p:nvPr/>
          </p:nvSpPr>
          <p:spPr>
            <a:xfrm>
              <a:off x="7711889" y="4921103"/>
              <a:ext cx="1441765" cy="659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Career Development Month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7BDFF6-225F-4C67-A525-3E052CBC4496}"/>
                </a:ext>
              </a:extLst>
            </p:cNvPr>
            <p:cNvCxnSpPr/>
            <p:nvPr/>
          </p:nvCxnSpPr>
          <p:spPr>
            <a:xfrm>
              <a:off x="10912009" y="4302446"/>
              <a:ext cx="0" cy="54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D9CB238-DA19-43D8-B1B0-986029855A00}"/>
              </a:ext>
            </a:extLst>
          </p:cNvPr>
          <p:cNvSpPr txBox="1"/>
          <p:nvPr/>
        </p:nvSpPr>
        <p:spPr>
          <a:xfrm>
            <a:off x="9844926" y="4857291"/>
            <a:ext cx="21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Employee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Self-Assessment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527792-FAD4-4E94-8F12-1C8689B9E2B3}"/>
              </a:ext>
            </a:extLst>
          </p:cNvPr>
          <p:cNvSpPr txBox="1"/>
          <p:nvPr/>
        </p:nvSpPr>
        <p:spPr>
          <a:xfrm>
            <a:off x="-179673" y="4857291"/>
            <a:ext cx="21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Employee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48207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Review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07FF40C1-85E6-494F-B4A5-301D06FED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039111"/>
              </p:ext>
            </p:extLst>
          </p:nvPr>
        </p:nvGraphicFramePr>
        <p:xfrm>
          <a:off x="801688" y="1452563"/>
          <a:ext cx="1108551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96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Your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EB9ECE9-7C16-437C-92CB-EDA1589D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36" y="1376644"/>
            <a:ext cx="6742127" cy="52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9D826A-4B53-4997-BED5-D833EEA4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2" y="1337427"/>
            <a:ext cx="6596886" cy="517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Your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66073-8E7B-4979-A389-05CCF248FF25}"/>
              </a:ext>
            </a:extLst>
          </p:cNvPr>
          <p:cNvSpPr/>
          <p:nvPr/>
        </p:nvSpPr>
        <p:spPr>
          <a:xfrm>
            <a:off x="7317843" y="1402133"/>
            <a:ext cx="4777644" cy="230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copy and paste from your goals document: highlight the text and right click to copy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When pasting in the table , right click to copy and select  the 4</a:t>
            </a:r>
            <a:r>
              <a:rPr lang="en-US" baseline="30000"/>
              <a:t>th</a:t>
            </a:r>
            <a:r>
              <a:rPr lang="en-US"/>
              <a:t> option “Overwrite cells”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5BAD8F-9FCC-4A78-8222-B6AFB0CBEBF4}"/>
              </a:ext>
            </a:extLst>
          </p:cNvPr>
          <p:cNvSpPr/>
          <p:nvPr/>
        </p:nvSpPr>
        <p:spPr>
          <a:xfrm>
            <a:off x="181098" y="5031658"/>
            <a:ext cx="7306888" cy="1279954"/>
          </a:xfrm>
          <a:prstGeom prst="ellipse">
            <a:avLst/>
          </a:prstGeom>
          <a:noFill/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B6D59797-0462-446C-9128-9CD686AD4AD5}"/>
              </a:ext>
            </a:extLst>
          </p:cNvPr>
          <p:cNvSpPr/>
          <p:nvPr/>
        </p:nvSpPr>
        <p:spPr>
          <a:xfrm>
            <a:off x="7770738" y="4414976"/>
            <a:ext cx="3617221" cy="2132781"/>
          </a:xfrm>
          <a:prstGeom prst="leftArrowCallout">
            <a:avLst/>
          </a:prstGeom>
          <a:noFill/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4EFAF6-1C9F-430E-B620-2E9626B4A9E0}"/>
              </a:ext>
            </a:extLst>
          </p:cNvPr>
          <p:cNvSpPr/>
          <p:nvPr/>
        </p:nvSpPr>
        <p:spPr>
          <a:xfrm>
            <a:off x="9099763" y="4539980"/>
            <a:ext cx="2389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Complete your self assessment summary for each of the individual goals you and your supervisor agreed upon  </a:t>
            </a:r>
          </a:p>
        </p:txBody>
      </p:sp>
    </p:spTree>
    <p:extLst>
      <p:ext uri="{BB962C8B-B14F-4D97-AF65-F5344CB8AC3E}">
        <p14:creationId xmlns:p14="http://schemas.microsoft.com/office/powerpoint/2010/main" val="126408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4E15553-4E57-4FFE-8B96-5CFFCA48D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55" y="1894200"/>
            <a:ext cx="7537806" cy="472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DED34-9FDC-4FC0-BA44-37F5CA5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Overall Self – Assessment Sections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D6DB-51AA-45E8-9057-7A3D23D2FE6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Annual Performance Review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D3808-3A0B-4617-AF75-8BABA15FC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8648-5CAB-4A26-AD49-23592F096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B6D59797-0462-446C-9128-9CD686AD4AD5}"/>
              </a:ext>
            </a:extLst>
          </p:cNvPr>
          <p:cNvSpPr/>
          <p:nvPr/>
        </p:nvSpPr>
        <p:spPr>
          <a:xfrm>
            <a:off x="8077492" y="1377859"/>
            <a:ext cx="3809707" cy="2394041"/>
          </a:xfrm>
          <a:prstGeom prst="leftArrowCallout">
            <a:avLst/>
          </a:prstGeom>
          <a:noFill/>
          <a:ln>
            <a:solidFill>
              <a:srgbClr val="1A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4EFAF6-1C9F-430E-B620-2E9626B4A9E0}"/>
              </a:ext>
            </a:extLst>
          </p:cNvPr>
          <p:cNvSpPr/>
          <p:nvPr/>
        </p:nvSpPr>
        <p:spPr>
          <a:xfrm>
            <a:off x="9498085" y="1450250"/>
            <a:ext cx="2389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Complete you self assessment for your overall summary of all the goals you accomplished and how those aligned to the corporate or functional goals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82667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D2197B84C7F479E4C0E154A7DF9FB" ma:contentTypeVersion="12" ma:contentTypeDescription="Create a new document." ma:contentTypeScope="" ma:versionID="1850a7c4dd1f89e9e819c6f0319b5bb0">
  <xsd:schema xmlns:xsd="http://www.w3.org/2001/XMLSchema" xmlns:xs="http://www.w3.org/2001/XMLSchema" xmlns:p="http://schemas.microsoft.com/office/2006/metadata/properties" xmlns:ns3="951c9f65-f1ce-4858-bc4e-090d99756e95" xmlns:ns4="6b0550a1-74df-4bc9-a561-da3bd046add6" targetNamespace="http://schemas.microsoft.com/office/2006/metadata/properties" ma:root="true" ma:fieldsID="8672da096da0e568175215f98f081458" ns3:_="" ns4:_="">
    <xsd:import namespace="951c9f65-f1ce-4858-bc4e-090d99756e95"/>
    <xsd:import namespace="6b0550a1-74df-4bc9-a561-da3bd046ad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9f65-f1ce-4858-bc4e-090d99756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50a1-74df-4bc9-a561-da3bd046a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B23F7-423D-4672-A5D4-40C495207E80}">
  <ds:schemaRefs>
    <ds:schemaRef ds:uri="http://purl.org/dc/dcmitype/"/>
    <ds:schemaRef ds:uri="6b0550a1-74df-4bc9-a561-da3bd046add6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51c9f65-f1ce-4858-bc4e-090d99756e95"/>
  </ds:schemaRefs>
</ds:datastoreItem>
</file>

<file path=customXml/itemProps2.xml><?xml version="1.0" encoding="utf-8"?>
<ds:datastoreItem xmlns:ds="http://schemas.openxmlformats.org/officeDocument/2006/customXml" ds:itemID="{CEFC6066-77D8-4C51-BD8C-76B880A31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1c9f65-f1ce-4858-bc4e-090d99756e95"/>
    <ds:schemaRef ds:uri="6b0550a1-74df-4bc9-a561-da3bd046a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1BA186-1209-4B8B-A93E-4DCA8FED8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2239</Words>
  <Application>Microsoft Office PowerPoint</Application>
  <PresentationFormat>Widescreen</PresentationFormat>
  <Paragraphs>403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Body Slides</vt:lpstr>
      <vt:lpstr>Dividers</vt:lpstr>
      <vt:lpstr>Overview of Performance Management Processes </vt:lpstr>
      <vt:lpstr>Agenda</vt:lpstr>
      <vt:lpstr>Pfenex’s Philosophy</vt:lpstr>
      <vt:lpstr>Eligibility</vt:lpstr>
      <vt:lpstr>Pfenex’s Philosophy</vt:lpstr>
      <vt:lpstr>Performance Review Process</vt:lpstr>
      <vt:lpstr>Start with Your Goals</vt:lpstr>
      <vt:lpstr>Start with Your Goals</vt:lpstr>
      <vt:lpstr>2019 Overall Self – Assessment Sections </vt:lpstr>
      <vt:lpstr>2019 Overall Self – Assessment Sections </vt:lpstr>
      <vt:lpstr>Definitions</vt:lpstr>
      <vt:lpstr>Manager Evaluation</vt:lpstr>
      <vt:lpstr>Manager Evaluation</vt:lpstr>
      <vt:lpstr>Manager Evaluation (Continued)</vt:lpstr>
      <vt:lpstr>Writing Effective Reviews</vt:lpstr>
      <vt:lpstr>Preparing for the Review Discussion</vt:lpstr>
      <vt:lpstr>Pfenex Leadership Model</vt:lpstr>
      <vt:lpstr>Pfenex Leadership Model</vt:lpstr>
      <vt:lpstr>Evaluation Form Addendum - 2019</vt:lpstr>
      <vt:lpstr>Definitions &amp; Distribution Guidelines</vt:lpstr>
      <vt:lpstr>Writing Effective Reviews</vt:lpstr>
      <vt:lpstr>Preparing for the Review Discussion</vt:lpstr>
      <vt:lpstr>Timeline</vt:lpstr>
      <vt:lpstr>Additional Resources </vt:lpstr>
      <vt:lpstr>Frequently Asked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Aren Bradley</dc:creator>
  <cp:lastModifiedBy>Citlali Cespedes</cp:lastModifiedBy>
  <cp:revision>66</cp:revision>
  <dcterms:created xsi:type="dcterms:W3CDTF">2020-01-01T00:15:45Z</dcterms:created>
  <dcterms:modified xsi:type="dcterms:W3CDTF">2020-04-04T00:35:12Z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0x0101006C9D2197B84C7F479E4C0E154A7DF9FB</vt:lpwstr>
  </property>
</Properties>
</file>