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  <p:sldMasterId id="2147483673" r:id="rId5"/>
  </p:sldMasterIdLst>
  <p:notesMasterIdLst>
    <p:notesMasterId r:id="rId14"/>
  </p:notesMasterIdLst>
  <p:sldIdLst>
    <p:sldId id="273" r:id="rId6"/>
    <p:sldId id="262" r:id="rId7"/>
    <p:sldId id="263" r:id="rId8"/>
    <p:sldId id="264" r:id="rId9"/>
    <p:sldId id="265" r:id="rId10"/>
    <p:sldId id="266" r:id="rId11"/>
    <p:sldId id="275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93C"/>
    <a:srgbClr val="060F24"/>
    <a:srgbClr val="1AACCD"/>
    <a:srgbClr val="0A1A2E"/>
    <a:srgbClr val="081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5F0CC6-A1A5-426D-AA51-F33530EA5523}" v="29" dt="2020-03-24T01:20:32.9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2"/>
    <p:restoredTop sz="94694"/>
  </p:normalViewPr>
  <p:slideViewPr>
    <p:cSldViewPr snapToGrid="0" snapToObjects="1">
      <p:cViewPr varScale="1">
        <p:scale>
          <a:sx n="63" d="100"/>
          <a:sy n="63" d="100"/>
        </p:scale>
        <p:origin x="76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1BF13-21DC-5041-9781-9D531228C6D8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FD00C-B64B-284B-9D9A-008C49A1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05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emf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ontent w/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52E5A-21CB-AD4D-9B76-0257F4EFF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8" y="480422"/>
            <a:ext cx="11084961" cy="728345"/>
          </a:xfrm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4F698-4EC1-AD4F-8ED3-7EC9BA843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238" y="1452880"/>
            <a:ext cx="11084961" cy="47240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191A6F6-2B5A-2E49-918C-0E98E2E62D0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02238" y="62724"/>
            <a:ext cx="11084961" cy="4351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962C6B-3026-6048-9F82-2E34A5FAF2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99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8FD8A7-3655-1348-A330-768A016FA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238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1408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C084B-138F-7D4F-BEF5-CAEDEDDC0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2238" y="1403668"/>
            <a:ext cx="5405521" cy="4829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C56CB8-1B10-8A47-8B5E-6EBC06F940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1677" y="1403668"/>
            <a:ext cx="5405521" cy="4829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110D3EE-8C9E-8049-916D-0E80EE96CE8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02238" y="1886586"/>
            <a:ext cx="5405521" cy="42903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70F7FD1-BBAD-9A40-A96D-A835C96A3D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81678" y="1886586"/>
            <a:ext cx="5405521" cy="42903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F56C6C4-B5D9-5B40-9455-A8E353E32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8" y="480422"/>
            <a:ext cx="11084961" cy="728345"/>
          </a:xfrm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533F66D-E5B8-44C4-88E4-FF0694807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99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6868EF0-7503-44FD-9D2A-240F2664B5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2238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210249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8D7FC1D-34CE-714E-8F62-37E7A1E78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99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DAC79-64AE-5A41-B3F1-A42673D30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238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207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flower&#10;&#10;Description automatically generated">
            <a:extLst>
              <a:ext uri="{FF2B5EF4-FFF2-40B4-BE49-F238E27FC236}">
                <a16:creationId xmlns:a16="http://schemas.microsoft.com/office/drawing/2014/main" id="{837EB3FC-0F5F-C643-BDDA-E09E47B300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9465" y="0"/>
            <a:ext cx="12182535" cy="6856559"/>
          </a:xfrm>
          <a:prstGeom prst="rect">
            <a:avLst/>
          </a:prstGeom>
        </p:spPr>
      </p:pic>
      <p:pic>
        <p:nvPicPr>
          <p:cNvPr id="9" name="Picture 8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54FB09A3-EF01-B742-A8F6-B21CFF6827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981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5BA890D-AAD2-AA4D-9187-333F91726E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48280" y="3098288"/>
            <a:ext cx="9144000" cy="2669213"/>
          </a:xfrm>
          <a:prstGeom prst="rect">
            <a:avLst/>
          </a:prstGeom>
        </p:spPr>
        <p:txBody>
          <a:bodyPr anchor="ctr"/>
          <a:lstStyle>
            <a:lvl1pPr algn="r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776869A-465C-4747-96B6-5E5B760AE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2400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CONFIDENTIAL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6E1F78-B91E-3E4B-A631-0A3B09F343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4480" y="215900"/>
            <a:ext cx="3276024" cy="90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64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pider&#10;&#10;Description automatically generated">
            <a:extLst>
              <a:ext uri="{FF2B5EF4-FFF2-40B4-BE49-F238E27FC236}">
                <a16:creationId xmlns:a16="http://schemas.microsoft.com/office/drawing/2014/main" id="{2A40A981-431F-5248-9539-A9353026BB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5" y="0"/>
            <a:ext cx="12173070" cy="6858000"/>
          </a:xfrm>
          <a:prstGeom prst="rect">
            <a:avLst/>
          </a:prstGeom>
        </p:spPr>
      </p:pic>
      <p:pic>
        <p:nvPicPr>
          <p:cNvPr id="9" name="Picture 8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8B085D79-31A2-7E49-B5DF-82F0947F1A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981700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83DCAE6-037B-7546-A350-D70EBEFCE5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2400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996B6A-32DF-F34F-A3E7-8DC0A03871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48280" y="3098288"/>
            <a:ext cx="9144000" cy="2669213"/>
          </a:xfrm>
          <a:prstGeom prst="rect">
            <a:avLst/>
          </a:prstGeom>
        </p:spPr>
        <p:txBody>
          <a:bodyPr anchor="ctr"/>
          <a:lstStyle>
            <a:lvl1pPr algn="r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AF7825-347D-0640-BF46-6E67D39DC9D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4480" y="215900"/>
            <a:ext cx="3276024" cy="90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13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813B1F-871B-374B-A963-4ED51B5CFF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5" y="1"/>
            <a:ext cx="12173070" cy="6858000"/>
          </a:xfrm>
          <a:prstGeom prst="rect">
            <a:avLst/>
          </a:prstGeom>
        </p:spPr>
      </p:pic>
      <p:pic>
        <p:nvPicPr>
          <p:cNvPr id="7" name="Picture 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4E869A5B-0FFC-7440-8286-FA94A3A992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981700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83DCAE6-037B-7546-A350-D70EBEFCE5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2400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996B6A-32DF-F34F-A3E7-8DC0A03871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48280" y="3098288"/>
            <a:ext cx="9144000" cy="2669213"/>
          </a:xfrm>
          <a:prstGeom prst="rect">
            <a:avLst/>
          </a:prstGeom>
        </p:spPr>
        <p:txBody>
          <a:bodyPr anchor="ctr"/>
          <a:lstStyle>
            <a:lvl1pPr algn="r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7181DB-725A-8F40-BEFD-AC2FBE2FF8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4480" y="215900"/>
            <a:ext cx="3276024" cy="90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50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itting, piece, close, table&#10;&#10;Description automatically generated">
            <a:extLst>
              <a:ext uri="{FF2B5EF4-FFF2-40B4-BE49-F238E27FC236}">
                <a16:creationId xmlns:a16="http://schemas.microsoft.com/office/drawing/2014/main" id="{B48EAF67-A01A-CB44-AE5B-4C1EB741BE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780835"/>
            <a:ext cx="12182536" cy="6077166"/>
          </a:xfrm>
          <a:prstGeom prst="rect">
            <a:avLst/>
          </a:prstGeom>
        </p:spPr>
      </p:pic>
      <p:pic>
        <p:nvPicPr>
          <p:cNvPr id="8" name="Picture 7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BB447EE6-B953-3E49-A9F5-1BFBEC1E13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981700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8256B4D-669B-3D49-B408-66B41ADBB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2400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F241A1-B45D-BA4C-8701-9DCB3ADF4B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48280" y="3098288"/>
            <a:ext cx="9144000" cy="2669213"/>
          </a:xfrm>
          <a:prstGeom prst="rect">
            <a:avLst/>
          </a:prstGeom>
        </p:spPr>
        <p:txBody>
          <a:bodyPr anchor="ctr"/>
          <a:lstStyle>
            <a:lvl1pPr algn="r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E84D56-FCDF-BC40-A122-8E556497CC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4480" y="215900"/>
            <a:ext cx="3276024" cy="90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1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68249-4873-104F-83B7-A3E183A83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8" y="481873"/>
            <a:ext cx="11084961" cy="718185"/>
          </a:xfrm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1BAF33E-48F6-F44C-B1F8-47492E483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238" y="1452880"/>
            <a:ext cx="5405521" cy="47240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D66C115-3F92-B842-9D85-2DCE46B588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81678" y="1452880"/>
            <a:ext cx="5405521" cy="47240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1614708-AF71-C742-A609-CA49928AEFB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02238" y="62724"/>
            <a:ext cx="11084961" cy="4351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BD09FF3-7AD5-6441-A3D3-142CF3C91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99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70BECF0-539F-9D43-A2EF-7CF2B1805A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238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14558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/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A0D9F-0B8F-894D-8ADE-07471081E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9" y="481873"/>
            <a:ext cx="11084960" cy="718185"/>
          </a:xfrm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151D56-BF30-EA43-BF9E-36189FA6B67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02238" y="62724"/>
            <a:ext cx="11084961" cy="4351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4B809-52BE-C544-949E-7ECACD2813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99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2B503DF-B00B-024D-8151-966F5F0F7D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238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553945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ontent Header w/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52E5A-21CB-AD4D-9B76-0257F4EFF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8" y="480422"/>
            <a:ext cx="11084961" cy="728345"/>
          </a:xfrm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4F698-4EC1-AD4F-8ED3-7EC9BA843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238" y="1891208"/>
            <a:ext cx="11084961" cy="42160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9FA1661-452B-7C48-B858-1F58F2976A6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02238" y="1403668"/>
            <a:ext cx="11084961" cy="4829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2D77CE7-25CC-374B-ABE4-1A6A3D9327D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02238" y="62724"/>
            <a:ext cx="11084961" cy="4351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4F29752-24C8-3A4B-97D6-E399AE70A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99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513B8AB-D168-D84C-853B-286A2C598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238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429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C084B-138F-7D4F-BEF5-CAEDEDDC0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2238" y="1403668"/>
            <a:ext cx="5405521" cy="4829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C56CB8-1B10-8A47-8B5E-6EBC06F940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1677" y="1403668"/>
            <a:ext cx="5405521" cy="4829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110D3EE-8C9E-8049-916D-0E80EE96CE8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02238" y="1886586"/>
            <a:ext cx="5405521" cy="42903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70F7FD1-BBAD-9A40-A96D-A835C96A3D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81678" y="1886586"/>
            <a:ext cx="5405521" cy="42903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F56C6C4-B5D9-5B40-9455-A8E353E32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8" y="480422"/>
            <a:ext cx="11084961" cy="728345"/>
          </a:xfrm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6E748D1-B06E-FA47-8A0D-4976374CAE6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2238" y="62724"/>
            <a:ext cx="11084961" cy="4351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3AF02ED-DC85-E543-A377-3714E2D4A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99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61D1167-0583-B147-8BF2-8301C5B45D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2238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45211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52E5A-21CB-AD4D-9B76-0257F4EFF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8" y="480422"/>
            <a:ext cx="11084961" cy="728345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4F698-4EC1-AD4F-8ED3-7EC9BA843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238" y="1452880"/>
            <a:ext cx="11084961" cy="47240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7542AB8-8B79-2043-81AB-8F60D8F1D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99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F4F2266-77B5-4D45-A0ED-0AECCCBCE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238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/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24356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68249-4873-104F-83B7-A3E183A83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8" y="481873"/>
            <a:ext cx="11084961" cy="718185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1BAF33E-48F6-F44C-B1F8-47492E483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238" y="1452880"/>
            <a:ext cx="5405521" cy="47240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D66C115-3F92-B842-9D85-2DCE46B588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81678" y="1452880"/>
            <a:ext cx="5405521" cy="47240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4A6FAB-64F5-C647-BED1-FD4481F68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99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DAF790E-E3CB-8940-B812-EDECABD13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238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579305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A0D9F-0B8F-894D-8ADE-07471081E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9" y="481873"/>
            <a:ext cx="11084960" cy="718185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8131C09-CADB-A94E-8B4C-E6C8D8E7F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99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E762BD-B685-3C47-BAC0-F3425A5DC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238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/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80034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onten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52E5A-21CB-AD4D-9B76-0257F4EFF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8" y="480422"/>
            <a:ext cx="11084961" cy="728345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4F698-4EC1-AD4F-8ED3-7EC9BA843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238" y="1891208"/>
            <a:ext cx="11084961" cy="42160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9FA1661-452B-7C48-B858-1F58F2976A6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02238" y="1403668"/>
            <a:ext cx="11084961" cy="4829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9ED9C2-B5B9-594F-BA65-915E48D7C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99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87A8493-1954-9C4D-BA40-BB38E0EB22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238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14462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3624F33-B608-8646-BC65-5B52D32FA403}"/>
              </a:ext>
            </a:extLst>
          </p:cNvPr>
          <p:cNvSpPr/>
          <p:nvPr userDrawn="1"/>
        </p:nvSpPr>
        <p:spPr>
          <a:xfrm>
            <a:off x="0" y="-10161"/>
            <a:ext cx="12192000" cy="1236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9F0BCA-6B7A-AC4B-9A65-5024E242F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9" y="481873"/>
            <a:ext cx="11084960" cy="718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555A153-9817-E340-869B-C3478DF372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99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ECE37C2-6CFD-564A-BF2C-89681C449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239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l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CONFIDENTIAL</a:t>
            </a:r>
            <a:endParaRPr lang="en-US" dirty="0"/>
          </a:p>
        </p:txBody>
      </p:sp>
      <p:pic>
        <p:nvPicPr>
          <p:cNvPr id="10" name="Picture 9" descr="A close up of a device&#10;&#10;Description automatically generated">
            <a:extLst>
              <a:ext uri="{FF2B5EF4-FFF2-40B4-BE49-F238E27FC236}">
                <a16:creationId xmlns:a16="http://schemas.microsoft.com/office/drawing/2014/main" id="{F641905B-357B-A940-A28A-BF010FF97A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54"/>
          <a:stretch/>
        </p:blipFill>
        <p:spPr>
          <a:xfrm>
            <a:off x="0" y="-10161"/>
            <a:ext cx="881073" cy="12449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3033B6-6E20-1347-954A-866FFC9B78E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251440" y="69328"/>
            <a:ext cx="1706879" cy="47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0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1" r:id="rId2"/>
    <p:sldLayoutId id="2147483693" r:id="rId3"/>
    <p:sldLayoutId id="2147483690" r:id="rId4"/>
    <p:sldLayoutId id="2147483692" r:id="rId5"/>
    <p:sldLayoutId id="2147483680" r:id="rId6"/>
    <p:sldLayoutId id="2147483682" r:id="rId7"/>
    <p:sldLayoutId id="2147483684" r:id="rId8"/>
    <p:sldLayoutId id="2147483688" r:id="rId9"/>
    <p:sldLayoutId id="2147483683" r:id="rId10"/>
    <p:sldLayoutId id="2147483685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05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57" r:id="rId2"/>
    <p:sldLayoutId id="2147483687" r:id="rId3"/>
    <p:sldLayoutId id="2147483686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B9B5EA-6BCB-4261-9D64-EBFFA95105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2400" y="5767501"/>
            <a:ext cx="4114800" cy="836500"/>
          </a:xfrm>
        </p:spPr>
        <p:txBody>
          <a:bodyPr/>
          <a:lstStyle/>
          <a:p>
            <a:r>
              <a:rPr lang="en-US" sz="2400" i="1" dirty="0">
                <a:latin typeface="+mj-lt"/>
              </a:rPr>
              <a:t>August 2018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C4E759-1566-42DB-A66E-A0F06CEAA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792362" y="3098288"/>
            <a:ext cx="14984362" cy="2669213"/>
          </a:xfrm>
        </p:spPr>
        <p:txBody>
          <a:bodyPr/>
          <a:lstStyle/>
          <a:p>
            <a:r>
              <a:rPr lang="en-US" dirty="0"/>
              <a:t>Rewards and Recognition Program</a:t>
            </a:r>
          </a:p>
        </p:txBody>
      </p:sp>
    </p:spTree>
    <p:extLst>
      <p:ext uri="{BB962C8B-B14F-4D97-AF65-F5344CB8AC3E}">
        <p14:creationId xmlns:p14="http://schemas.microsoft.com/office/powerpoint/2010/main" val="1142518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DED34-9FDC-4FC0-BA44-37F5CA51F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16AA1-C351-4A68-8915-EF5CD6164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520" y="2161943"/>
            <a:ext cx="8590480" cy="3707915"/>
          </a:xfrm>
        </p:spPr>
        <p:txBody>
          <a:bodyPr/>
          <a:lstStyle/>
          <a:p>
            <a:pPr marL="460375" indent="-460375">
              <a:spcBef>
                <a:spcPts val="0"/>
              </a:spcBef>
              <a:spcAft>
                <a:spcPts val="1200"/>
              </a:spcAft>
              <a:buClr>
                <a:srgbClr val="3CC2D2"/>
              </a:buClr>
              <a:buFontTx/>
              <a:buChar char="►"/>
            </a:pPr>
            <a:r>
              <a:rPr lang="en-US" dirty="0">
                <a:solidFill>
                  <a:srgbClr val="182D56"/>
                </a:solidFill>
              </a:rPr>
              <a:t>Best Practices 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buClr>
                <a:srgbClr val="3CC2D2"/>
              </a:buClr>
              <a:buFontTx/>
              <a:buChar char="►"/>
            </a:pPr>
            <a:r>
              <a:rPr lang="en-US" dirty="0">
                <a:solidFill>
                  <a:srgbClr val="182D56"/>
                </a:solidFill>
              </a:rPr>
              <a:t>How to create an environment of recognition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buClr>
                <a:srgbClr val="3CC2D2"/>
              </a:buClr>
              <a:buFontTx/>
              <a:buChar char="►"/>
            </a:pPr>
            <a:r>
              <a:rPr lang="en-US" dirty="0">
                <a:solidFill>
                  <a:srgbClr val="182D56"/>
                </a:solidFill>
              </a:rPr>
              <a:t>Pfenex Awards Programs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ED6DB-51AA-45E8-9057-7A3D23D2FE6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02238" y="553027"/>
            <a:ext cx="11084961" cy="435115"/>
          </a:xfrm>
        </p:spPr>
        <p:txBody>
          <a:bodyPr/>
          <a:lstStyle/>
          <a:p>
            <a:r>
              <a:rPr lang="en-US" dirty="0">
                <a:solidFill>
                  <a:srgbClr val="1AACCD"/>
                </a:solidFill>
              </a:rPr>
              <a:t>Rewards and Recognition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D3808-3A0B-4617-AF75-8BABA15FC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65CFE-D372-BE4D-8FFB-F209F114AE1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38648-5CAB-4A26-AD49-23592F096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141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43881-E6DD-4E78-80CA-90C7AD3CB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CE9B7-C8BA-4240-923F-B25612BA6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238" y="1452880"/>
            <a:ext cx="10495027" cy="4724083"/>
          </a:xfrm>
        </p:spPr>
        <p:txBody>
          <a:bodyPr>
            <a:normAutofit/>
          </a:bodyPr>
          <a:lstStyle/>
          <a:p>
            <a:pPr marL="457200" lvl="1" indent="0">
              <a:spcBef>
                <a:spcPts val="0"/>
              </a:spcBef>
              <a:spcAft>
                <a:spcPts val="1200"/>
              </a:spcAft>
              <a:buClr>
                <a:srgbClr val="079591"/>
              </a:buClr>
              <a:buNone/>
            </a:pPr>
            <a:endParaRPr lang="en-US" dirty="0">
              <a:solidFill>
                <a:srgbClr val="182D56"/>
              </a:solidFill>
            </a:endParaRP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buClr>
                <a:srgbClr val="3CC2D2"/>
              </a:buClr>
              <a:buFontTx/>
              <a:buChar char="►"/>
            </a:pPr>
            <a:r>
              <a:rPr lang="en-US" dirty="0">
                <a:solidFill>
                  <a:srgbClr val="182D56"/>
                </a:solidFill>
              </a:rPr>
              <a:t>Recognition</a:t>
            </a:r>
            <a:endParaRPr lang="en-US" sz="2000" dirty="0">
              <a:solidFill>
                <a:srgbClr val="182D56"/>
              </a:solidFill>
            </a:endParaRPr>
          </a:p>
          <a:p>
            <a:pPr marL="917575" lvl="1" indent="-460375">
              <a:spcBef>
                <a:spcPts val="0"/>
              </a:spcBef>
              <a:spcAft>
                <a:spcPts val="1200"/>
              </a:spcAft>
              <a:buClr>
                <a:srgbClr val="3CC2D2"/>
              </a:buClr>
              <a:buFontTx/>
              <a:buChar char="►"/>
            </a:pPr>
            <a:r>
              <a:rPr lang="en-US" dirty="0">
                <a:solidFill>
                  <a:srgbClr val="182D56"/>
                </a:solidFill>
              </a:rPr>
              <a:t>Make it timely , frequent , specific,  social </a:t>
            </a:r>
          </a:p>
          <a:p>
            <a:pPr marL="917575" lvl="1" indent="-460375">
              <a:spcBef>
                <a:spcPts val="0"/>
              </a:spcBef>
              <a:spcAft>
                <a:spcPts val="1200"/>
              </a:spcAft>
              <a:buClr>
                <a:srgbClr val="3CC2D2"/>
              </a:buClr>
              <a:buFontTx/>
              <a:buChar char="►"/>
            </a:pPr>
            <a:r>
              <a:rPr lang="en-US" dirty="0">
                <a:solidFill>
                  <a:srgbClr val="182D56"/>
                </a:solidFill>
              </a:rPr>
              <a:t>Create an environment that facilitates and supports recognition</a:t>
            </a:r>
          </a:p>
          <a:p>
            <a:pPr marL="917575" lvl="1" indent="-460375">
              <a:spcBef>
                <a:spcPts val="0"/>
              </a:spcBef>
              <a:spcAft>
                <a:spcPts val="1200"/>
              </a:spcAft>
              <a:buClr>
                <a:srgbClr val="3CC2D2"/>
              </a:buClr>
              <a:buFontTx/>
              <a:buChar char="►"/>
            </a:pPr>
            <a:r>
              <a:rPr lang="en-US" dirty="0">
                <a:solidFill>
                  <a:srgbClr val="182D56"/>
                </a:solidFill>
              </a:rPr>
              <a:t>Tie recognition back to Pfenex values and behaviors  </a:t>
            </a:r>
          </a:p>
          <a:p>
            <a:pPr marL="917575" lvl="1" indent="-460375">
              <a:spcBef>
                <a:spcPts val="0"/>
              </a:spcBef>
              <a:spcAft>
                <a:spcPts val="1200"/>
              </a:spcAft>
              <a:buClr>
                <a:srgbClr val="3CC2D2"/>
              </a:buClr>
              <a:buFontTx/>
              <a:buChar char="►"/>
            </a:pPr>
            <a:r>
              <a:rPr lang="en-US" dirty="0">
                <a:solidFill>
                  <a:srgbClr val="182D56"/>
                </a:solidFill>
              </a:rPr>
              <a:t>Not all recognition needs to be formal 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Clr>
                <a:srgbClr val="079591"/>
              </a:buClr>
              <a:buNone/>
            </a:pPr>
            <a:r>
              <a:rPr lang="en-US" dirty="0">
                <a:solidFill>
                  <a:srgbClr val="182D56"/>
                </a:solidFill>
              </a:rPr>
              <a:t>         - The best recognition programs often start organically 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buClr>
                <a:srgbClr val="3CC2D2"/>
              </a:buClr>
              <a:buFontTx/>
              <a:buChar char="►"/>
            </a:pPr>
            <a:r>
              <a:rPr lang="en-US" dirty="0">
                <a:solidFill>
                  <a:srgbClr val="182D56"/>
                </a:solidFill>
              </a:rPr>
              <a:t>Rewards </a:t>
            </a:r>
            <a:endParaRPr lang="en-US" sz="2000" dirty="0">
              <a:solidFill>
                <a:srgbClr val="182D56"/>
              </a:solidFill>
            </a:endParaRPr>
          </a:p>
          <a:p>
            <a:pPr marL="917575" lvl="1" indent="-460375">
              <a:spcBef>
                <a:spcPts val="0"/>
              </a:spcBef>
              <a:spcAft>
                <a:spcPts val="1200"/>
              </a:spcAft>
              <a:buClr>
                <a:srgbClr val="3CC2D2"/>
              </a:buClr>
              <a:buFontTx/>
              <a:buChar char="►"/>
            </a:pPr>
            <a:r>
              <a:rPr lang="en-US" dirty="0">
                <a:solidFill>
                  <a:srgbClr val="182D56"/>
                </a:solidFill>
              </a:rPr>
              <a:t>Get familiar with the new Pfenex Awards Programs </a:t>
            </a:r>
          </a:p>
          <a:p>
            <a:pPr marL="917575" lvl="1" indent="-460375">
              <a:spcBef>
                <a:spcPts val="0"/>
              </a:spcBef>
              <a:spcAft>
                <a:spcPts val="1200"/>
              </a:spcAft>
              <a:buClr>
                <a:srgbClr val="3CC2D2"/>
              </a:buClr>
              <a:buFontTx/>
              <a:buChar char="►"/>
            </a:pPr>
            <a:r>
              <a:rPr lang="en-US" dirty="0">
                <a:solidFill>
                  <a:srgbClr val="182D56"/>
                </a:solidFill>
              </a:rPr>
              <a:t>Submit nominations for your peers! 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DEE692-BD24-477D-A3EA-112E419132EA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Rewards and Recognition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81E24-9E48-4F0D-9A49-ED7377E10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65CFE-D372-BE4D-8FFB-F209F114AE1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47E31F5-62A0-49C2-A501-558692E7B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075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96F8-BB0C-4470-8FBF-B0C18E943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help create a culture of rewards and recognition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95D34-BC86-4A4D-892F-7D9A6E246C54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Rewards and Recognition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B8E0D-E355-4686-B323-30402F0704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65CFE-D372-BE4D-8FFB-F209F114AE1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8729D-DE74-4010-962D-4F3EE02D1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CONFIDENTIAL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0D1C79-B9E7-4522-8662-316298473331}"/>
              </a:ext>
            </a:extLst>
          </p:cNvPr>
          <p:cNvSpPr txBox="1"/>
          <p:nvPr/>
        </p:nvSpPr>
        <p:spPr>
          <a:xfrm>
            <a:off x="304801" y="1496590"/>
            <a:ext cx="113267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indent="-460375">
              <a:spcBef>
                <a:spcPts val="0"/>
              </a:spcBef>
              <a:spcAft>
                <a:spcPts val="1200"/>
              </a:spcAft>
              <a:buClr>
                <a:srgbClr val="3CC2D2"/>
              </a:buClr>
              <a:buFontTx/>
              <a:buChar char="►"/>
            </a:pPr>
            <a:r>
              <a:rPr lang="en-US" sz="2400" dirty="0">
                <a:solidFill>
                  <a:srgbClr val="182D56"/>
                </a:solidFill>
                <a:latin typeface="Calibri" panose="020F0502020204030204" pitchFamily="34" charset="0"/>
              </a:rPr>
              <a:t>Make recognition a formal part of your communication</a:t>
            </a:r>
          </a:p>
          <a:p>
            <a:pPr marL="917575" lvl="1" indent="-460375">
              <a:spcBef>
                <a:spcPts val="0"/>
              </a:spcBef>
              <a:spcAft>
                <a:spcPts val="1200"/>
              </a:spcAft>
              <a:buClr>
                <a:srgbClr val="3CC2D2"/>
              </a:buClr>
              <a:buFontTx/>
              <a:buChar char="►"/>
            </a:pPr>
            <a:r>
              <a:rPr lang="en-US" sz="2000" dirty="0">
                <a:solidFill>
                  <a:srgbClr val="182D56"/>
                </a:solidFill>
                <a:latin typeface="Calibri" panose="020F0502020204030204" pitchFamily="34" charset="0"/>
              </a:rPr>
              <a:t>Recognize your peer, team members during team meetings or in 1:1’s</a:t>
            </a:r>
          </a:p>
          <a:p>
            <a:pPr marL="917575" lvl="1" indent="-460375">
              <a:spcBef>
                <a:spcPts val="0"/>
              </a:spcBef>
              <a:spcAft>
                <a:spcPts val="1200"/>
              </a:spcAft>
              <a:buClr>
                <a:srgbClr val="3CC2D2"/>
              </a:buClr>
              <a:buFontTx/>
              <a:buChar char="►"/>
            </a:pPr>
            <a:r>
              <a:rPr lang="en-US" sz="2000" dirty="0">
                <a:solidFill>
                  <a:srgbClr val="182D56"/>
                </a:solidFill>
                <a:latin typeface="Calibri" panose="020F0502020204030204" pitchFamily="34" charset="0"/>
              </a:rPr>
              <a:t>Look for opportunities to give a “shout out”</a:t>
            </a:r>
          </a:p>
          <a:p>
            <a:pPr marL="917575" lvl="1" indent="-460375">
              <a:spcBef>
                <a:spcPts val="0"/>
              </a:spcBef>
              <a:spcAft>
                <a:spcPts val="1200"/>
              </a:spcAft>
              <a:buClr>
                <a:srgbClr val="3CC2D2"/>
              </a:buClr>
              <a:buFontTx/>
              <a:buChar char="►"/>
            </a:pPr>
            <a:r>
              <a:rPr lang="en-US" sz="2000" dirty="0">
                <a:solidFill>
                  <a:srgbClr val="182D56"/>
                </a:solidFill>
                <a:latin typeface="Calibri" panose="020F0502020204030204" pitchFamily="34" charset="0"/>
              </a:rPr>
              <a:t>Solicit feedback</a:t>
            </a:r>
          </a:p>
          <a:p>
            <a:pPr marL="917575" lvl="1" indent="-460375">
              <a:spcBef>
                <a:spcPts val="0"/>
              </a:spcBef>
              <a:spcAft>
                <a:spcPts val="1200"/>
              </a:spcAft>
              <a:buClr>
                <a:srgbClr val="3CC2D2"/>
              </a:buClr>
              <a:buFontTx/>
              <a:buChar char="►"/>
            </a:pPr>
            <a:endParaRPr lang="en-US" sz="2000" dirty="0">
              <a:solidFill>
                <a:srgbClr val="182D56"/>
              </a:solidFill>
              <a:latin typeface="Calibri" panose="020F0502020204030204" pitchFamily="34" charset="0"/>
            </a:endParaRP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buClr>
                <a:srgbClr val="3CC2D2"/>
              </a:buClr>
              <a:buFontTx/>
              <a:buChar char="►"/>
            </a:pPr>
            <a:r>
              <a:rPr lang="en-US" sz="2400" dirty="0">
                <a:solidFill>
                  <a:srgbClr val="182D56"/>
                </a:solidFill>
                <a:latin typeface="Calibri" panose="020F0502020204030204" pitchFamily="34" charset="0"/>
              </a:rPr>
              <a:t>Informal Recognition is often the most underutilized but most effective </a:t>
            </a:r>
          </a:p>
          <a:p>
            <a:pPr marL="917575" lvl="1" indent="-460375">
              <a:spcBef>
                <a:spcPts val="0"/>
              </a:spcBef>
              <a:spcAft>
                <a:spcPts val="1200"/>
              </a:spcAft>
              <a:buClr>
                <a:srgbClr val="3CC2D2"/>
              </a:buClr>
              <a:buFontTx/>
              <a:buChar char="►"/>
            </a:pPr>
            <a:r>
              <a:rPr lang="en-US" sz="2000" dirty="0">
                <a:solidFill>
                  <a:srgbClr val="182D56"/>
                </a:solidFill>
                <a:latin typeface="Calibri" panose="020F0502020204030204" pitchFamily="34" charset="0"/>
              </a:rPr>
              <a:t>Utilize the recognition toolkits as a starting point </a:t>
            </a:r>
          </a:p>
          <a:p>
            <a:pPr marL="917575" lvl="1" indent="-460375">
              <a:spcBef>
                <a:spcPts val="0"/>
              </a:spcBef>
              <a:spcAft>
                <a:spcPts val="1200"/>
              </a:spcAft>
              <a:buClr>
                <a:srgbClr val="3CC2D2"/>
              </a:buClr>
              <a:buFontTx/>
              <a:buChar char="►"/>
            </a:pPr>
            <a:r>
              <a:rPr lang="en-US" sz="2000" dirty="0">
                <a:solidFill>
                  <a:srgbClr val="182D56"/>
                </a:solidFill>
                <a:latin typeface="Calibri" panose="020F0502020204030204" pitchFamily="34" charset="0"/>
              </a:rPr>
              <a:t>Think of fun, creative ideas that speak to your peers/team (Team mascots, fun trophies, </a:t>
            </a:r>
            <a:r>
              <a:rPr lang="en-US" sz="2000" dirty="0" err="1">
                <a:solidFill>
                  <a:srgbClr val="182D56"/>
                </a:solidFill>
                <a:latin typeface="Calibri" panose="020F0502020204030204" pitchFamily="34" charset="0"/>
              </a:rPr>
              <a:t>etc</a:t>
            </a:r>
            <a:r>
              <a:rPr lang="en-US" sz="2000" dirty="0">
                <a:solidFill>
                  <a:srgbClr val="182D56"/>
                </a:solidFill>
                <a:latin typeface="Calibri" panose="020F0502020204030204" pitchFamily="34" charset="0"/>
              </a:rPr>
              <a:t>)</a:t>
            </a:r>
          </a:p>
          <a:p>
            <a:pPr marL="917575" lvl="1" indent="-460375">
              <a:spcBef>
                <a:spcPts val="0"/>
              </a:spcBef>
              <a:spcAft>
                <a:spcPts val="1200"/>
              </a:spcAft>
              <a:buClr>
                <a:srgbClr val="3CC2D2"/>
              </a:buClr>
              <a:buFontTx/>
              <a:buChar char="►"/>
            </a:pPr>
            <a:endParaRPr lang="en-US" sz="2000" dirty="0">
              <a:solidFill>
                <a:srgbClr val="182D56"/>
              </a:solidFill>
              <a:latin typeface="Calibri" panose="020F0502020204030204" pitchFamily="34" charset="0"/>
            </a:endParaRPr>
          </a:p>
          <a:p>
            <a:pPr lvl="1" indent="-460375">
              <a:spcAft>
                <a:spcPts val="1200"/>
              </a:spcAft>
              <a:buClr>
                <a:srgbClr val="3CC2D2"/>
              </a:buClr>
              <a:buFontTx/>
              <a:buChar char="►"/>
            </a:pPr>
            <a:r>
              <a:rPr lang="en-US" dirty="0">
                <a:solidFill>
                  <a:srgbClr val="182D56"/>
                </a:solidFill>
                <a:latin typeface="Calibri" panose="020F0502020204030204" pitchFamily="34" charset="0"/>
              </a:rPr>
              <a:t>Make it fun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AAB9F7-D540-4C94-9305-7404D1B14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857" y="5197568"/>
            <a:ext cx="2476132" cy="15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C9FEC-1841-442F-9431-11E252FD2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Pfenex Reward Program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8205FC-2C26-405D-9985-13A8B6E0045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02238" y="0"/>
            <a:ext cx="11084961" cy="435115"/>
          </a:xfrm>
        </p:spPr>
        <p:txBody>
          <a:bodyPr/>
          <a:lstStyle/>
          <a:p>
            <a:r>
              <a:rPr lang="en-US" dirty="0"/>
              <a:t>Rewards and Recognition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D1C61-2407-4700-AC10-0611AE94D6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65CFE-D372-BE4D-8FFB-F209F114AE1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B9C7B79-5B6D-4CFE-B0EC-9C3DA2AC30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CONFIDENTIAL</a:t>
            </a:r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65FE6EFD-34DF-4B4D-BAAC-7FA3714B56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6664164"/>
              </p:ext>
            </p:extLst>
          </p:nvPr>
        </p:nvGraphicFramePr>
        <p:xfrm>
          <a:off x="514336" y="1344995"/>
          <a:ext cx="11163328" cy="5351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6874">
                  <a:extLst>
                    <a:ext uri="{9D8B030D-6E8A-4147-A177-3AD203B41FA5}">
                      <a16:colId xmlns:a16="http://schemas.microsoft.com/office/drawing/2014/main" val="1816232416"/>
                    </a:ext>
                  </a:extLst>
                </a:gridCol>
                <a:gridCol w="1553867">
                  <a:extLst>
                    <a:ext uri="{9D8B030D-6E8A-4147-A177-3AD203B41FA5}">
                      <a16:colId xmlns:a16="http://schemas.microsoft.com/office/drawing/2014/main" val="2032651269"/>
                    </a:ext>
                  </a:extLst>
                </a:gridCol>
                <a:gridCol w="1899119">
                  <a:extLst>
                    <a:ext uri="{9D8B030D-6E8A-4147-A177-3AD203B41FA5}">
                      <a16:colId xmlns:a16="http://schemas.microsoft.com/office/drawing/2014/main" val="1016378087"/>
                    </a:ext>
                  </a:extLst>
                </a:gridCol>
                <a:gridCol w="2182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82218">
                  <a:extLst>
                    <a:ext uri="{9D8B030D-6E8A-4147-A177-3AD203B41FA5}">
                      <a16:colId xmlns:a16="http://schemas.microsoft.com/office/drawing/2014/main" val="870955554"/>
                    </a:ext>
                  </a:extLst>
                </a:gridCol>
                <a:gridCol w="1799032">
                  <a:extLst>
                    <a:ext uri="{9D8B030D-6E8A-4147-A177-3AD203B41FA5}">
                      <a16:colId xmlns:a16="http://schemas.microsoft.com/office/drawing/2014/main" val="4059926948"/>
                    </a:ext>
                  </a:extLst>
                </a:gridCol>
              </a:tblGrid>
              <a:tr h="662859">
                <a:tc>
                  <a:txBody>
                    <a:bodyPr/>
                    <a:lstStyle/>
                    <a:p>
                      <a:r>
                        <a:rPr lang="en-US" dirty="0"/>
                        <a:t>Program Elements</a:t>
                      </a:r>
                    </a:p>
                  </a:txBody>
                  <a:tcPr>
                    <a:solidFill>
                      <a:srgbClr val="0A19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Service Awards</a:t>
                      </a:r>
                    </a:p>
                  </a:txBody>
                  <a:tcPr>
                    <a:solidFill>
                      <a:srgbClr val="0A19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Spot Award Pfenexian</a:t>
                      </a:r>
                    </a:p>
                  </a:txBody>
                  <a:tcPr>
                    <a:solidFill>
                      <a:srgbClr val="0A193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Hero Award</a:t>
                      </a:r>
                    </a:p>
                  </a:txBody>
                  <a:tcPr>
                    <a:solidFill>
                      <a:srgbClr val="0A19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Values</a:t>
                      </a:r>
                    </a:p>
                  </a:txBody>
                  <a:tcPr>
                    <a:solidFill>
                      <a:srgbClr val="0A19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Teammate</a:t>
                      </a:r>
                    </a:p>
                  </a:txBody>
                  <a:tcPr>
                    <a:solidFill>
                      <a:srgbClr val="0A19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026192"/>
                  </a:ext>
                </a:extLst>
              </a:tr>
              <a:tr h="1003026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Criteria</a:t>
                      </a:r>
                    </a:p>
                  </a:txBody>
                  <a:tcPr>
                    <a:solidFill>
                      <a:srgbClr val="EFFA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1 year, 5 year, 10 year, 15 year, 20 year, etc.</a:t>
                      </a:r>
                    </a:p>
                  </a:txBody>
                  <a:tcPr>
                    <a:solidFill>
                      <a:srgbClr val="EFFA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No changes</a:t>
                      </a:r>
                    </a:p>
                  </a:txBody>
                  <a:tcPr>
                    <a:solidFill>
                      <a:srgbClr val="EFFA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Above and beyond – individual contribution,</a:t>
                      </a:r>
                      <a:r>
                        <a:rPr lang="en-US" sz="1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accomplishment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FFA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Role modeling behaviors from our values; Consistent behavior (not a 1 off); Can be specific to 1 or more values</a:t>
                      </a:r>
                    </a:p>
                  </a:txBody>
                  <a:tcPr marL="68580" marR="68580" marT="0" marB="0">
                    <a:solidFill>
                      <a:srgbClr val="EFFA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Role modeling behavior of teamwork, e.g. encouraging, trustworthy, honest, hardworking, fun, etc. </a:t>
                      </a:r>
                    </a:p>
                  </a:txBody>
                  <a:tcPr marL="68580" marR="68580" marT="0" marB="0">
                    <a:solidFill>
                      <a:srgbClr val="EF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672085"/>
                  </a:ext>
                </a:extLst>
              </a:tr>
              <a:tr h="425527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Eligibility</a:t>
                      </a:r>
                    </a:p>
                  </a:txBody>
                  <a:tcPr>
                    <a:solidFill>
                      <a:srgbClr val="DAF3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All employees</a:t>
                      </a:r>
                    </a:p>
                  </a:txBody>
                  <a:tcPr>
                    <a:solidFill>
                      <a:srgbClr val="DAF3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No changes</a:t>
                      </a:r>
                    </a:p>
                  </a:txBody>
                  <a:tcPr>
                    <a:solidFill>
                      <a:srgbClr val="D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 employees</a:t>
                      </a:r>
                    </a:p>
                  </a:txBody>
                  <a:tcPr marL="68580" marR="68580" marT="0" marB="0">
                    <a:solidFill>
                      <a:srgbClr val="D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 employees</a:t>
                      </a:r>
                    </a:p>
                  </a:txBody>
                  <a:tcPr marL="68580" marR="68580" marT="0" marB="0">
                    <a:solidFill>
                      <a:srgbClr val="D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 employees</a:t>
                      </a:r>
                    </a:p>
                  </a:txBody>
                  <a:tcPr marL="68580" marR="68580" marT="0" marB="0">
                    <a:solidFill>
                      <a:srgbClr val="DA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507431"/>
                  </a:ext>
                </a:extLst>
              </a:tr>
              <a:tr h="868029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Nomination</a:t>
                      </a:r>
                    </a:p>
                  </a:txBody>
                  <a:tcPr>
                    <a:solidFill>
                      <a:srgbClr val="EFFA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>
                    <a:solidFill>
                      <a:srgbClr val="EFFA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No changes</a:t>
                      </a:r>
                    </a:p>
                  </a:txBody>
                  <a:tcPr>
                    <a:solidFill>
                      <a:srgbClr val="EFFA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Peers (all workers)</a:t>
                      </a:r>
                      <a:r>
                        <a:rPr lang="en-US" sz="1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can recognize anyone at anytime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FFA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Peers (all employees) submit nominations showing sustained role modeling of our values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FFA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Peers (all employees) submit nominations providing at least 3 examples of desired teamwork behaviors</a:t>
                      </a:r>
                    </a:p>
                  </a:txBody>
                  <a:tcPr marL="68580" marR="68580" marT="0" marB="0">
                    <a:solidFill>
                      <a:srgbClr val="EF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227445"/>
                  </a:ext>
                </a:extLst>
              </a:tr>
              <a:tr h="501513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Frequency</a:t>
                      </a:r>
                    </a:p>
                  </a:txBody>
                  <a:tcPr>
                    <a:solidFill>
                      <a:srgbClr val="DAF3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Based on start date</a:t>
                      </a:r>
                    </a:p>
                  </a:txBody>
                  <a:tcPr>
                    <a:solidFill>
                      <a:srgbClr val="DAF3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No changes</a:t>
                      </a:r>
                    </a:p>
                  </a:txBody>
                  <a:tcPr>
                    <a:solidFill>
                      <a:srgbClr val="D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Ongoing</a:t>
                      </a:r>
                    </a:p>
                  </a:txBody>
                  <a:tcPr marL="68580" marR="68580" marT="0" marB="0">
                    <a:solidFill>
                      <a:srgbClr val="D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Bi-annual (aligned with mid-year and end of year reviews)</a:t>
                      </a:r>
                    </a:p>
                  </a:txBody>
                  <a:tcPr marL="68580" marR="68580" marT="0" marB="0">
                    <a:solidFill>
                      <a:srgbClr val="D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Bi- Annual</a:t>
                      </a:r>
                    </a:p>
                  </a:txBody>
                  <a:tcPr marL="68580" marR="68580" marT="0" marB="0">
                    <a:solidFill>
                      <a:srgbClr val="DA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434831"/>
                  </a:ext>
                </a:extLst>
              </a:tr>
              <a:tr h="501513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Selection</a:t>
                      </a:r>
                    </a:p>
                  </a:txBody>
                  <a:tcPr>
                    <a:solidFill>
                      <a:srgbClr val="EFFA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>
                    <a:solidFill>
                      <a:srgbClr val="EFFA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>
                    <a:solidFill>
                      <a:srgbClr val="EFFA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Supervisor approval</a:t>
                      </a:r>
                    </a:p>
                  </a:txBody>
                  <a:tcPr marL="68580" marR="68580" marT="0" marB="0">
                    <a:solidFill>
                      <a:srgbClr val="EFFA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ELT panel selects winners</a:t>
                      </a:r>
                    </a:p>
                  </a:txBody>
                  <a:tcPr marL="68580" marR="68580" marT="0" marB="0">
                    <a:solidFill>
                      <a:srgbClr val="EFFA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ELT panel selects winners</a:t>
                      </a:r>
                    </a:p>
                  </a:txBody>
                  <a:tcPr marL="68580" marR="68580" marT="0" marB="0">
                    <a:solidFill>
                      <a:srgbClr val="EF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062257"/>
                  </a:ext>
                </a:extLst>
              </a:tr>
              <a:tr h="1388847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Reward</a:t>
                      </a:r>
                    </a:p>
                  </a:txBody>
                  <a:tcPr>
                    <a:solidFill>
                      <a:srgbClr val="DAF3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yr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:  $100.00</a:t>
                      </a:r>
                    </a:p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yr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: $500.00</a:t>
                      </a:r>
                    </a:p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yr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: $1,000.00</a:t>
                      </a:r>
                    </a:p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15yr +: $2,000.00</a:t>
                      </a:r>
                    </a:p>
                    <a:p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DAF3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$25 gift card</a:t>
                      </a:r>
                    </a:p>
                  </a:txBody>
                  <a:tcPr>
                    <a:solidFill>
                      <a:srgbClr val="DAF3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$300.00</a:t>
                      </a:r>
                    </a:p>
                  </a:txBody>
                  <a:tcPr marL="68580" marR="68580" marT="0" marB="0">
                    <a:solidFill>
                      <a:srgbClr val="D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Company Lunch in their honor,  name incorporated in mural </a:t>
                      </a:r>
                      <a:endParaRPr lang="en-US" sz="1100" dirty="0">
                        <a:solidFill>
                          <a:srgbClr val="003300"/>
                        </a:solidFill>
                        <a:effectLst/>
                        <a:highlight>
                          <a:srgbClr val="80808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$500.00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Company paid lunch (off-site) for honoree plus team</a:t>
                      </a:r>
                    </a:p>
                  </a:txBody>
                  <a:tcPr marL="68580" marR="68580" marT="0" marB="0">
                    <a:solidFill>
                      <a:srgbClr val="DA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506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093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AE06EB-B8B6-471F-90FB-BDD26809C6C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02238" y="1886586"/>
            <a:ext cx="10406536" cy="4290378"/>
          </a:xfrm>
        </p:spPr>
        <p:txBody>
          <a:bodyPr/>
          <a:lstStyle/>
          <a:p>
            <a:pPr marL="460375" indent="-460375">
              <a:spcBef>
                <a:spcPts val="0"/>
              </a:spcBef>
              <a:spcAft>
                <a:spcPts val="1200"/>
              </a:spcAft>
              <a:buClr>
                <a:srgbClr val="3CC2D2"/>
              </a:buClr>
              <a:buFontTx/>
              <a:buChar char="►"/>
            </a:pPr>
            <a:r>
              <a:rPr lang="en-US" dirty="0">
                <a:solidFill>
                  <a:srgbClr val="182D56"/>
                </a:solidFill>
              </a:rPr>
              <a:t>Submission Process </a:t>
            </a:r>
          </a:p>
          <a:p>
            <a:pPr marL="917575" lvl="1" indent="-460375">
              <a:spcBef>
                <a:spcPts val="0"/>
              </a:spcBef>
              <a:spcAft>
                <a:spcPts val="1200"/>
              </a:spcAft>
              <a:buClr>
                <a:srgbClr val="3CC2D2"/>
              </a:buClr>
              <a:buFontTx/>
              <a:buChar char="►"/>
            </a:pPr>
            <a:r>
              <a:rPr lang="en-US" dirty="0">
                <a:solidFill>
                  <a:srgbClr val="182D56"/>
                </a:solidFill>
              </a:rPr>
              <a:t>The HR microsite contains the nomination forms for the Hero Award , Values Awards and the </a:t>
            </a:r>
            <a:r>
              <a:rPr lang="en-US" dirty="0" err="1">
                <a:solidFill>
                  <a:srgbClr val="182D56"/>
                </a:solidFill>
              </a:rPr>
              <a:t>Pfenexian</a:t>
            </a:r>
            <a:r>
              <a:rPr lang="en-US" dirty="0">
                <a:solidFill>
                  <a:srgbClr val="182D56"/>
                </a:solidFill>
              </a:rPr>
              <a:t> Spot Awards</a:t>
            </a:r>
          </a:p>
          <a:p>
            <a:pPr marL="917575" lvl="1" indent="-460375">
              <a:spcBef>
                <a:spcPts val="0"/>
              </a:spcBef>
              <a:spcAft>
                <a:spcPts val="1200"/>
              </a:spcAft>
              <a:buClr>
                <a:srgbClr val="3CC2D2"/>
              </a:buClr>
              <a:buFontTx/>
              <a:buChar char="►"/>
            </a:pPr>
            <a:r>
              <a:rPr lang="en-US" dirty="0">
                <a:solidFill>
                  <a:srgbClr val="182D56"/>
                </a:solidFill>
              </a:rPr>
              <a:t>The Hero and Values awards are awarded on biquarterly basis </a:t>
            </a:r>
          </a:p>
          <a:p>
            <a:pPr marL="917575" lvl="1" indent="-460375">
              <a:spcBef>
                <a:spcPts val="0"/>
              </a:spcBef>
              <a:spcAft>
                <a:spcPts val="1200"/>
              </a:spcAft>
              <a:buClr>
                <a:srgbClr val="3CC2D2"/>
              </a:buClr>
              <a:buFontTx/>
              <a:buChar char="►"/>
            </a:pPr>
            <a:r>
              <a:rPr lang="en-US" dirty="0">
                <a:solidFill>
                  <a:srgbClr val="182D56"/>
                </a:solidFill>
              </a:rPr>
              <a:t>The </a:t>
            </a:r>
            <a:r>
              <a:rPr lang="en-US" dirty="0" err="1">
                <a:solidFill>
                  <a:srgbClr val="182D56"/>
                </a:solidFill>
              </a:rPr>
              <a:t>Pfenexian</a:t>
            </a:r>
            <a:r>
              <a:rPr lang="en-US" dirty="0">
                <a:solidFill>
                  <a:srgbClr val="182D56"/>
                </a:solidFill>
              </a:rPr>
              <a:t> Spot Awards will also be submitted via the nomination form and processed weekly </a:t>
            </a:r>
            <a:endParaRPr lang="en-US" sz="1600" dirty="0">
              <a:solidFill>
                <a:srgbClr val="182D56"/>
              </a:solidFill>
            </a:endParaRP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7B4191-F8F7-444C-B901-3E59BC73A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Pfenex Awards Programs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234CB7-A42F-47E8-BAEC-1A9A5B98B38A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Rewards and Recognition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2FC7F5-309C-46EB-858F-16B23B8FA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65CFE-D372-BE4D-8FFB-F209F114AE1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5F594C7-4122-4325-B180-B47A129B1F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CONFIDENTIAL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68735A-D5E7-4CFD-875B-62040BE7C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038" y="4360066"/>
            <a:ext cx="2708077" cy="184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32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D7B4191-F8F7-444C-B901-3E59BC73A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Pfenex Awards Programs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234CB7-A42F-47E8-BAEC-1A9A5B98B38A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Rewards and Recognition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2FC7F5-309C-46EB-858F-16B23B8FA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65CFE-D372-BE4D-8FFB-F209F114AE1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BAC4E72D-AD1F-47C5-BD28-C5026278CC76}"/>
              </a:ext>
            </a:extLst>
          </p:cNvPr>
          <p:cNvSpPr txBox="1">
            <a:spLocks noGrp="1"/>
          </p:cNvSpPr>
          <p:nvPr>
            <p:ph idx="12"/>
          </p:nvPr>
        </p:nvSpPr>
        <p:spPr>
          <a:xfrm>
            <a:off x="595211" y="1329243"/>
            <a:ext cx="10407650" cy="42910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otham Book" panose="0200060404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otham Book" panose="0200060404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otham Book" panose="0200060404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Book" panose="0200060404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Book" panose="02000604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indent="-460375">
              <a:spcBef>
                <a:spcPts val="0"/>
              </a:spcBef>
              <a:spcAft>
                <a:spcPts val="1200"/>
              </a:spcAft>
              <a:buClr>
                <a:srgbClr val="3CC2D2"/>
              </a:buClr>
              <a:buFontTx/>
              <a:buChar char="►"/>
            </a:pPr>
            <a:r>
              <a:rPr lang="en-US" sz="2400" dirty="0">
                <a:solidFill>
                  <a:srgbClr val="182D56"/>
                </a:solidFill>
                <a:latin typeface="Calibri" panose="020F0502020204030204" pitchFamily="34" charset="0"/>
              </a:rPr>
              <a:t>What to include in the submission forms: </a:t>
            </a:r>
          </a:p>
          <a:p>
            <a:pPr marL="917575" lvl="1" indent="-460375">
              <a:spcBef>
                <a:spcPts val="0"/>
              </a:spcBef>
              <a:spcAft>
                <a:spcPts val="1200"/>
              </a:spcAft>
              <a:buClr>
                <a:srgbClr val="3CC2D2"/>
              </a:buClr>
              <a:buFontTx/>
              <a:buChar char="►"/>
            </a:pPr>
            <a:r>
              <a:rPr lang="en-US" sz="2000" dirty="0">
                <a:solidFill>
                  <a:srgbClr val="182D56"/>
                </a:solidFill>
                <a:latin typeface="Calibri" panose="020F0502020204030204" pitchFamily="34" charset="0"/>
              </a:rPr>
              <a:t>Specifics related to the nominees impact on project, tasks and or team </a:t>
            </a:r>
          </a:p>
          <a:p>
            <a:pPr marL="917575" lvl="1" indent="-460375">
              <a:spcBef>
                <a:spcPts val="0"/>
              </a:spcBef>
              <a:spcAft>
                <a:spcPts val="1200"/>
              </a:spcAft>
              <a:buClr>
                <a:srgbClr val="3CC2D2"/>
              </a:buClr>
              <a:buFontTx/>
              <a:buChar char="►"/>
            </a:pPr>
            <a:r>
              <a:rPr lang="en-US" sz="2000" dirty="0">
                <a:solidFill>
                  <a:srgbClr val="182D56"/>
                </a:solidFill>
                <a:latin typeface="Calibri" panose="020F0502020204030204" pitchFamily="34" charset="0"/>
              </a:rPr>
              <a:t>Include specific related to behaviors and Pfenex values </a:t>
            </a:r>
          </a:p>
          <a:p>
            <a:pPr marL="917575" lvl="1" indent="-460375">
              <a:spcBef>
                <a:spcPts val="0"/>
              </a:spcBef>
              <a:spcAft>
                <a:spcPts val="1200"/>
              </a:spcAft>
              <a:buClr>
                <a:srgbClr val="3CC2D2"/>
              </a:buClr>
              <a:buFontTx/>
              <a:buChar char="►"/>
            </a:pPr>
            <a:r>
              <a:rPr lang="en-US" sz="2000" dirty="0">
                <a:solidFill>
                  <a:srgbClr val="182D56"/>
                </a:solidFill>
                <a:latin typeface="Calibri" panose="020F0502020204030204" pitchFamily="34" charset="0"/>
              </a:rPr>
              <a:t>The more specific you are the better the committee can evaluate the nomination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buClr>
                <a:srgbClr val="3CC2D2"/>
              </a:buClr>
              <a:buFontTx/>
              <a:buChar char="►"/>
            </a:pPr>
            <a:r>
              <a:rPr lang="en-US" sz="2400" dirty="0">
                <a:solidFill>
                  <a:srgbClr val="182D56"/>
                </a:solidFill>
                <a:latin typeface="Calibri" panose="020F0502020204030204" pitchFamily="34" charset="0"/>
              </a:rPr>
              <a:t>Submission Form Example:</a:t>
            </a:r>
          </a:p>
          <a:p>
            <a:pPr marL="12700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tabLst>
                <a:tab pos="230188" algn="l"/>
              </a:tabLst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D1FF56-8A3C-48F7-AE7E-CC37A6B45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520" y="3578794"/>
            <a:ext cx="7963519" cy="301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69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ACF9E0-BB3E-4F9A-A97F-A0EC43025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71634"/>
      </p:ext>
    </p:extLst>
  </p:cSld>
  <p:clrMapOvr>
    <a:masterClrMapping/>
  </p:clrMapOvr>
</p:sld>
</file>

<file path=ppt/theme/theme1.xml><?xml version="1.0" encoding="utf-8"?>
<a:theme xmlns:a="http://schemas.openxmlformats.org/drawingml/2006/main" name="Body Slides">
  <a:themeElements>
    <a:clrScheme name="Pfenex-Final">
      <a:dk1>
        <a:srgbClr val="000000"/>
      </a:dk1>
      <a:lt1>
        <a:srgbClr val="FFFFFF"/>
      </a:lt1>
      <a:dk2>
        <a:srgbClr val="091B30"/>
      </a:dk2>
      <a:lt2>
        <a:srgbClr val="E7E6E6"/>
      </a:lt2>
      <a:accent1>
        <a:srgbClr val="091A2F"/>
      </a:accent1>
      <a:accent2>
        <a:srgbClr val="27ABCB"/>
      </a:accent2>
      <a:accent3>
        <a:srgbClr val="1B449C"/>
      </a:accent3>
      <a:accent4>
        <a:srgbClr val="9DCB6D"/>
      </a:accent4>
      <a:accent5>
        <a:srgbClr val="F0CA69"/>
      </a:accent5>
      <a:accent6>
        <a:srgbClr val="091A2F"/>
      </a:accent6>
      <a:hlink>
        <a:srgbClr val="27ABCB"/>
      </a:hlink>
      <a:folHlink>
        <a:srgbClr val="1A44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viders">
  <a:themeElements>
    <a:clrScheme name="Pfenex-Final">
      <a:dk1>
        <a:srgbClr val="000000"/>
      </a:dk1>
      <a:lt1>
        <a:srgbClr val="FFFFFF"/>
      </a:lt1>
      <a:dk2>
        <a:srgbClr val="091B30"/>
      </a:dk2>
      <a:lt2>
        <a:srgbClr val="E7E6E6"/>
      </a:lt2>
      <a:accent1>
        <a:srgbClr val="091A2F"/>
      </a:accent1>
      <a:accent2>
        <a:srgbClr val="27ABCB"/>
      </a:accent2>
      <a:accent3>
        <a:srgbClr val="1B449C"/>
      </a:accent3>
      <a:accent4>
        <a:srgbClr val="9DCB6D"/>
      </a:accent4>
      <a:accent5>
        <a:srgbClr val="F0CA69"/>
      </a:accent5>
      <a:accent6>
        <a:srgbClr val="091A2F"/>
      </a:accent6>
      <a:hlink>
        <a:srgbClr val="27ABCB"/>
      </a:hlink>
      <a:folHlink>
        <a:srgbClr val="1A44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fa715611-7a79-4242-83d3-f161ec3db00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F52FCD96416947B6B0BE321AC0264C" ma:contentTypeVersion="13" ma:contentTypeDescription="Create a new document." ma:contentTypeScope="" ma:versionID="61e5569ff8f5f923ebd02a7b7f370fc0">
  <xsd:schema xmlns:xsd="http://www.w3.org/2001/XMLSchema" xmlns:xs="http://www.w3.org/2001/XMLSchema" xmlns:p="http://schemas.microsoft.com/office/2006/metadata/properties" xmlns:ns2="fa715611-7a79-4242-83d3-f161ec3db005" xmlns:ns3="d252885c-fcdb-4980-88ed-112a791cf4a4" targetNamespace="http://schemas.microsoft.com/office/2006/metadata/properties" ma:root="true" ma:fieldsID="c997fe4c0bf92da37163de673a47b451" ns2:_="" ns3:_="">
    <xsd:import namespace="fa715611-7a79-4242-83d3-f161ec3db005"/>
    <xsd:import namespace="d252885c-fcdb-4980-88ed-112a791cf4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Dat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715611-7a79-4242-83d3-f161ec3db0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Date" ma:index="18" nillable="true" ma:displayName="Date" ma:format="DateTime" ma:internalName="Date">
      <xsd:simpleType>
        <xsd:restriction base="dms:DateTime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52885c-fcdb-4980-88ed-112a791cf4a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DB23F7-423D-4672-A5D4-40C495207E80}">
  <ds:schemaRefs>
    <ds:schemaRef ds:uri="http://schemas.microsoft.com/office/2006/metadata/properties"/>
    <ds:schemaRef ds:uri="http://schemas.microsoft.com/office/infopath/2007/PartnerControls"/>
    <ds:schemaRef ds:uri="fa715611-7a79-4242-83d3-f161ec3db005"/>
  </ds:schemaRefs>
</ds:datastoreItem>
</file>

<file path=customXml/itemProps2.xml><?xml version="1.0" encoding="utf-8"?>
<ds:datastoreItem xmlns:ds="http://schemas.openxmlformats.org/officeDocument/2006/customXml" ds:itemID="{631BA186-1209-4B8B-A93E-4DCA8FED8C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ECA75F-778C-4FEF-AB13-70DB21ABCB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715611-7a79-4242-83d3-f161ec3db005"/>
    <ds:schemaRef ds:uri="d252885c-fcdb-4980-88ed-112a791cf4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5078</TotalTime>
  <Words>521</Words>
  <Application>Microsoft Office PowerPoint</Application>
  <PresentationFormat>Widescreen</PresentationFormat>
  <Paragraphs>104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Body Slides</vt:lpstr>
      <vt:lpstr>Dividers</vt:lpstr>
      <vt:lpstr>Rewards and Recognition Program</vt:lpstr>
      <vt:lpstr>Overview</vt:lpstr>
      <vt:lpstr>Best Practices</vt:lpstr>
      <vt:lpstr>How to help create a culture of rewards and recognition</vt:lpstr>
      <vt:lpstr>Pfenex Reward Program</vt:lpstr>
      <vt:lpstr>Pfenex Awards Programs</vt:lpstr>
      <vt:lpstr>Pfenex Awards Programs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PRESENTATION</dc:title>
  <dc:creator>Aren Bradley</dc:creator>
  <cp:lastModifiedBy>Citlali Cespedes</cp:lastModifiedBy>
  <cp:revision>45</cp:revision>
  <dcterms:created xsi:type="dcterms:W3CDTF">2020-01-01T00:15:45Z</dcterms:created>
  <dcterms:modified xsi:type="dcterms:W3CDTF">2020-03-27T15:13:50Z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0x01010013F52FCD96416947B6B0BE321AC0264C</vt:lpwstr>
  </property>
</Properties>
</file>