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Lst>
  <p:notesMasterIdLst>
    <p:notesMasterId r:id="rId27"/>
  </p:notesMasterIdLst>
  <p:handoutMasterIdLst>
    <p:handoutMasterId r:id="rId28"/>
  </p:handoutMasterIdLst>
  <p:sldIdLst>
    <p:sldId id="356" r:id="rId3"/>
    <p:sldId id="422" r:id="rId4"/>
    <p:sldId id="357" r:id="rId5"/>
    <p:sldId id="395" r:id="rId6"/>
    <p:sldId id="393" r:id="rId7"/>
    <p:sldId id="396" r:id="rId8"/>
    <p:sldId id="421" r:id="rId9"/>
    <p:sldId id="397" r:id="rId10"/>
    <p:sldId id="398" r:id="rId11"/>
    <p:sldId id="399" r:id="rId12"/>
    <p:sldId id="400" r:id="rId13"/>
    <p:sldId id="401" r:id="rId14"/>
    <p:sldId id="403" r:id="rId15"/>
    <p:sldId id="405" r:id="rId16"/>
    <p:sldId id="409" r:id="rId17"/>
    <p:sldId id="407" r:id="rId18"/>
    <p:sldId id="413" r:id="rId19"/>
    <p:sldId id="412" r:id="rId20"/>
    <p:sldId id="415" r:id="rId21"/>
    <p:sldId id="416" r:id="rId22"/>
    <p:sldId id="417" r:id="rId23"/>
    <p:sldId id="418" r:id="rId24"/>
    <p:sldId id="410" r:id="rId25"/>
    <p:sldId id="274" r:id="rId2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38783"/>
    <a:srgbClr val="0B9893"/>
    <a:srgbClr val="15A7A2"/>
    <a:srgbClr val="22B3AE"/>
    <a:srgbClr val="45C2BD"/>
    <a:srgbClr val="62BEBA"/>
    <a:srgbClr val="7DBDB9"/>
    <a:srgbClr val="95BDBB"/>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p:cViewPr varScale="1">
        <p:scale>
          <a:sx n="83" d="100"/>
          <a:sy n="83" d="100"/>
        </p:scale>
        <p:origin x="605" y="77"/>
      </p:cViewPr>
      <p:guideLst/>
    </p:cSldViewPr>
  </p:slideViewPr>
  <p:notesTextViewPr>
    <p:cViewPr>
      <p:scale>
        <a:sx n="1" d="1"/>
        <a:sy n="1" d="1"/>
      </p:scale>
      <p:origin x="0" y="0"/>
    </p:cViewPr>
  </p:notesTextViewPr>
  <p:sorterViewPr>
    <p:cViewPr>
      <p:scale>
        <a:sx n="100" d="100"/>
        <a:sy n="100" d="100"/>
      </p:scale>
      <p:origin x="0" y="-5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EBCE0B-7BD6-4154-A464-0396953E9D67}" type="doc">
      <dgm:prSet loTypeId="urn:microsoft.com/office/officeart/2005/8/layout/cycle8" loCatId="cycle" qsTypeId="urn:microsoft.com/office/officeart/2005/8/quickstyle/simple1" qsCatId="simple" csTypeId="urn:microsoft.com/office/officeart/2005/8/colors/accent1_2" csCatId="accent1" phldr="1"/>
      <dgm:spPr/>
    </dgm:pt>
    <dgm:pt modelId="{0C71CA7D-638E-4A82-8C5E-E76E8673379A}">
      <dgm:prSet phldrT="[Text]" custT="1"/>
      <dgm:spPr/>
      <dgm:t>
        <a:bodyPr/>
        <a:lstStyle/>
        <a:p>
          <a:r>
            <a:rPr lang="en-US" sz="1600" b="1" dirty="0"/>
            <a:t>Employees</a:t>
          </a:r>
        </a:p>
        <a:p>
          <a:r>
            <a:rPr lang="en-US" sz="1100" dirty="0"/>
            <a:t>- Strive for excellence</a:t>
          </a:r>
        </a:p>
        <a:p>
          <a:r>
            <a:rPr lang="en-US" sz="1100" dirty="0"/>
            <a:t>- Take active role in development</a:t>
          </a:r>
        </a:p>
      </dgm:t>
    </dgm:pt>
    <dgm:pt modelId="{936204E9-2CF6-4957-801D-3D6A9E5EAC65}" type="parTrans" cxnId="{08B167E0-A825-40EC-A4AB-F5BC5EC3EA7D}">
      <dgm:prSet/>
      <dgm:spPr/>
      <dgm:t>
        <a:bodyPr/>
        <a:lstStyle/>
        <a:p>
          <a:endParaRPr lang="en-US"/>
        </a:p>
      </dgm:t>
    </dgm:pt>
    <dgm:pt modelId="{50897FFB-FE77-4885-8C0A-37A362CC4A5E}" type="sibTrans" cxnId="{08B167E0-A825-40EC-A4AB-F5BC5EC3EA7D}">
      <dgm:prSet/>
      <dgm:spPr/>
      <dgm:t>
        <a:bodyPr/>
        <a:lstStyle/>
        <a:p>
          <a:endParaRPr lang="en-US"/>
        </a:p>
      </dgm:t>
    </dgm:pt>
    <dgm:pt modelId="{CEC80EB4-8E5F-410D-A48B-0CEBE29EE564}">
      <dgm:prSet phldrT="[Text]" custT="1"/>
      <dgm:spPr/>
      <dgm:t>
        <a:bodyPr/>
        <a:lstStyle/>
        <a:p>
          <a:r>
            <a:rPr lang="en-US" sz="1600" b="1" dirty="0"/>
            <a:t>Pfenex</a:t>
          </a:r>
        </a:p>
        <a:p>
          <a:r>
            <a:rPr lang="en-US" sz="1600" dirty="0"/>
            <a:t>- </a:t>
          </a:r>
          <a:r>
            <a:rPr lang="en-US" sz="1100" dirty="0"/>
            <a:t>Provides systems, tools and training</a:t>
          </a:r>
        </a:p>
      </dgm:t>
    </dgm:pt>
    <dgm:pt modelId="{8BD80ECD-207F-4477-B9C9-2B471EF88F01}" type="parTrans" cxnId="{34169671-83A1-40D9-9C45-2B0F202A86B6}">
      <dgm:prSet/>
      <dgm:spPr/>
      <dgm:t>
        <a:bodyPr/>
        <a:lstStyle/>
        <a:p>
          <a:endParaRPr lang="en-US"/>
        </a:p>
      </dgm:t>
    </dgm:pt>
    <dgm:pt modelId="{F12034B3-650B-4235-A155-F51B82B9D965}" type="sibTrans" cxnId="{34169671-83A1-40D9-9C45-2B0F202A86B6}">
      <dgm:prSet/>
      <dgm:spPr/>
      <dgm:t>
        <a:bodyPr/>
        <a:lstStyle/>
        <a:p>
          <a:endParaRPr lang="en-US"/>
        </a:p>
      </dgm:t>
    </dgm:pt>
    <dgm:pt modelId="{DD6AB009-0BD1-432F-B56C-1FE6C3C9A189}">
      <dgm:prSet phldrT="[Text]" custT="1"/>
      <dgm:spPr/>
      <dgm:t>
        <a:bodyPr/>
        <a:lstStyle/>
        <a:p>
          <a:r>
            <a:rPr lang="en-US" sz="1600" b="1" dirty="0"/>
            <a:t>Managers</a:t>
          </a:r>
        </a:p>
        <a:p>
          <a:r>
            <a:rPr lang="en-US" sz="1100" dirty="0"/>
            <a:t>- Set Expectations</a:t>
          </a:r>
        </a:p>
        <a:p>
          <a:r>
            <a:rPr lang="en-US" sz="1100" dirty="0"/>
            <a:t>- Provide coaching &amp; feedback</a:t>
          </a:r>
        </a:p>
      </dgm:t>
    </dgm:pt>
    <dgm:pt modelId="{3543ECE7-F58E-41DF-8CC3-97577E15A5BF}" type="parTrans" cxnId="{87028347-FBBA-4DCD-A28B-3CDFA38FB08F}">
      <dgm:prSet/>
      <dgm:spPr/>
      <dgm:t>
        <a:bodyPr/>
        <a:lstStyle/>
        <a:p>
          <a:endParaRPr lang="en-US"/>
        </a:p>
      </dgm:t>
    </dgm:pt>
    <dgm:pt modelId="{6ECE2E12-7BA7-4A3B-B73A-8A284BD3D2AF}" type="sibTrans" cxnId="{87028347-FBBA-4DCD-A28B-3CDFA38FB08F}">
      <dgm:prSet/>
      <dgm:spPr/>
      <dgm:t>
        <a:bodyPr/>
        <a:lstStyle/>
        <a:p>
          <a:endParaRPr lang="en-US"/>
        </a:p>
      </dgm:t>
    </dgm:pt>
    <dgm:pt modelId="{80D6B754-78C0-4378-9A92-56F48332699F}" type="pres">
      <dgm:prSet presAssocID="{9BEBCE0B-7BD6-4154-A464-0396953E9D67}" presName="compositeShape" presStyleCnt="0">
        <dgm:presLayoutVars>
          <dgm:chMax val="7"/>
          <dgm:dir/>
          <dgm:resizeHandles val="exact"/>
        </dgm:presLayoutVars>
      </dgm:prSet>
      <dgm:spPr/>
    </dgm:pt>
    <dgm:pt modelId="{5882FDCD-6100-471E-8ADB-149D3281D172}" type="pres">
      <dgm:prSet presAssocID="{9BEBCE0B-7BD6-4154-A464-0396953E9D67}" presName="wedge1" presStyleLbl="node1" presStyleIdx="0" presStyleCnt="3"/>
      <dgm:spPr/>
    </dgm:pt>
    <dgm:pt modelId="{8FF6E23A-FAA4-4553-A45E-5C17D667E068}" type="pres">
      <dgm:prSet presAssocID="{9BEBCE0B-7BD6-4154-A464-0396953E9D67}" presName="dummy1a" presStyleCnt="0"/>
      <dgm:spPr/>
    </dgm:pt>
    <dgm:pt modelId="{28D8ADB9-F7ED-4B38-8B53-1A81B77DA844}" type="pres">
      <dgm:prSet presAssocID="{9BEBCE0B-7BD6-4154-A464-0396953E9D67}" presName="dummy1b" presStyleCnt="0"/>
      <dgm:spPr/>
    </dgm:pt>
    <dgm:pt modelId="{131EACAD-7740-45E4-B7BD-21105C9BC171}" type="pres">
      <dgm:prSet presAssocID="{9BEBCE0B-7BD6-4154-A464-0396953E9D67}" presName="wedge1Tx" presStyleLbl="node1" presStyleIdx="0" presStyleCnt="3">
        <dgm:presLayoutVars>
          <dgm:chMax val="0"/>
          <dgm:chPref val="0"/>
          <dgm:bulletEnabled val="1"/>
        </dgm:presLayoutVars>
      </dgm:prSet>
      <dgm:spPr/>
    </dgm:pt>
    <dgm:pt modelId="{6D12A603-5AC9-4980-BC59-A18199288850}" type="pres">
      <dgm:prSet presAssocID="{9BEBCE0B-7BD6-4154-A464-0396953E9D67}" presName="wedge2" presStyleLbl="node1" presStyleIdx="1" presStyleCnt="3"/>
      <dgm:spPr/>
    </dgm:pt>
    <dgm:pt modelId="{E8BBA7E0-6E05-4805-8598-F357BF83D6BF}" type="pres">
      <dgm:prSet presAssocID="{9BEBCE0B-7BD6-4154-A464-0396953E9D67}" presName="dummy2a" presStyleCnt="0"/>
      <dgm:spPr/>
    </dgm:pt>
    <dgm:pt modelId="{C18C6482-8186-44ED-ADB9-6A4D2D05BA87}" type="pres">
      <dgm:prSet presAssocID="{9BEBCE0B-7BD6-4154-A464-0396953E9D67}" presName="dummy2b" presStyleCnt="0"/>
      <dgm:spPr/>
    </dgm:pt>
    <dgm:pt modelId="{0DFF34FA-9799-49F7-B49B-1FDADFCFAD96}" type="pres">
      <dgm:prSet presAssocID="{9BEBCE0B-7BD6-4154-A464-0396953E9D67}" presName="wedge2Tx" presStyleLbl="node1" presStyleIdx="1" presStyleCnt="3">
        <dgm:presLayoutVars>
          <dgm:chMax val="0"/>
          <dgm:chPref val="0"/>
          <dgm:bulletEnabled val="1"/>
        </dgm:presLayoutVars>
      </dgm:prSet>
      <dgm:spPr/>
    </dgm:pt>
    <dgm:pt modelId="{6AD7BB09-204C-480D-8E5D-2CE0D6812476}" type="pres">
      <dgm:prSet presAssocID="{9BEBCE0B-7BD6-4154-A464-0396953E9D67}" presName="wedge3" presStyleLbl="node1" presStyleIdx="2" presStyleCnt="3"/>
      <dgm:spPr/>
    </dgm:pt>
    <dgm:pt modelId="{6E8420CB-6BA7-4DBA-A278-06A7B5D9A055}" type="pres">
      <dgm:prSet presAssocID="{9BEBCE0B-7BD6-4154-A464-0396953E9D67}" presName="dummy3a" presStyleCnt="0"/>
      <dgm:spPr/>
    </dgm:pt>
    <dgm:pt modelId="{BEA53ED8-488F-4632-99FE-99563E643B2A}" type="pres">
      <dgm:prSet presAssocID="{9BEBCE0B-7BD6-4154-A464-0396953E9D67}" presName="dummy3b" presStyleCnt="0"/>
      <dgm:spPr/>
    </dgm:pt>
    <dgm:pt modelId="{6A7DBB13-1E06-4583-851B-818E3D1D670B}" type="pres">
      <dgm:prSet presAssocID="{9BEBCE0B-7BD6-4154-A464-0396953E9D67}" presName="wedge3Tx" presStyleLbl="node1" presStyleIdx="2" presStyleCnt="3">
        <dgm:presLayoutVars>
          <dgm:chMax val="0"/>
          <dgm:chPref val="0"/>
          <dgm:bulletEnabled val="1"/>
        </dgm:presLayoutVars>
      </dgm:prSet>
      <dgm:spPr/>
    </dgm:pt>
    <dgm:pt modelId="{DE814F11-F415-4331-B659-72887E2E7857}" type="pres">
      <dgm:prSet presAssocID="{50897FFB-FE77-4885-8C0A-37A362CC4A5E}" presName="arrowWedge1" presStyleLbl="fgSibTrans2D1" presStyleIdx="0" presStyleCnt="3"/>
      <dgm:spPr/>
    </dgm:pt>
    <dgm:pt modelId="{1F698169-8BE8-4209-80E6-A823430DD005}" type="pres">
      <dgm:prSet presAssocID="{F12034B3-650B-4235-A155-F51B82B9D965}" presName="arrowWedge2" presStyleLbl="fgSibTrans2D1" presStyleIdx="1" presStyleCnt="3"/>
      <dgm:spPr/>
    </dgm:pt>
    <dgm:pt modelId="{1DDFD794-2BBD-42E0-A5A7-D5B02AC14B1F}" type="pres">
      <dgm:prSet presAssocID="{6ECE2E12-7BA7-4A3B-B73A-8A284BD3D2AF}" presName="arrowWedge3" presStyleLbl="fgSibTrans2D1" presStyleIdx="2" presStyleCnt="3"/>
      <dgm:spPr/>
    </dgm:pt>
  </dgm:ptLst>
  <dgm:cxnLst>
    <dgm:cxn modelId="{C8925502-E94C-48B0-BF34-E124970A3D8A}" type="presOf" srcId="{0C71CA7D-638E-4A82-8C5E-E76E8673379A}" destId="{5882FDCD-6100-471E-8ADB-149D3281D172}" srcOrd="0" destOrd="0" presId="urn:microsoft.com/office/officeart/2005/8/layout/cycle8"/>
    <dgm:cxn modelId="{C5BD2F04-84EA-4585-AE58-F84147B797B1}" type="presOf" srcId="{DD6AB009-0BD1-432F-B56C-1FE6C3C9A189}" destId="{6A7DBB13-1E06-4583-851B-818E3D1D670B}" srcOrd="1" destOrd="0" presId="urn:microsoft.com/office/officeart/2005/8/layout/cycle8"/>
    <dgm:cxn modelId="{48442C25-BFD1-4324-87AD-7F0E310ADDC8}" type="presOf" srcId="{0C71CA7D-638E-4A82-8C5E-E76E8673379A}" destId="{131EACAD-7740-45E4-B7BD-21105C9BC171}" srcOrd="1" destOrd="0" presId="urn:microsoft.com/office/officeart/2005/8/layout/cycle8"/>
    <dgm:cxn modelId="{ECCEA335-0954-4DAA-92E8-EF146C22B497}" type="presOf" srcId="{CEC80EB4-8E5F-410D-A48B-0CEBE29EE564}" destId="{0DFF34FA-9799-49F7-B49B-1FDADFCFAD96}" srcOrd="1" destOrd="0" presId="urn:microsoft.com/office/officeart/2005/8/layout/cycle8"/>
    <dgm:cxn modelId="{87028347-FBBA-4DCD-A28B-3CDFA38FB08F}" srcId="{9BEBCE0B-7BD6-4154-A464-0396953E9D67}" destId="{DD6AB009-0BD1-432F-B56C-1FE6C3C9A189}" srcOrd="2" destOrd="0" parTransId="{3543ECE7-F58E-41DF-8CC3-97577E15A5BF}" sibTransId="{6ECE2E12-7BA7-4A3B-B73A-8A284BD3D2AF}"/>
    <dgm:cxn modelId="{34169671-83A1-40D9-9C45-2B0F202A86B6}" srcId="{9BEBCE0B-7BD6-4154-A464-0396953E9D67}" destId="{CEC80EB4-8E5F-410D-A48B-0CEBE29EE564}" srcOrd="1" destOrd="0" parTransId="{8BD80ECD-207F-4477-B9C9-2B471EF88F01}" sibTransId="{F12034B3-650B-4235-A155-F51B82B9D965}"/>
    <dgm:cxn modelId="{AECC0FC1-D706-4B49-BB84-CE96F2EFAF47}" type="presOf" srcId="{9BEBCE0B-7BD6-4154-A464-0396953E9D67}" destId="{80D6B754-78C0-4378-9A92-56F48332699F}" srcOrd="0" destOrd="0" presId="urn:microsoft.com/office/officeart/2005/8/layout/cycle8"/>
    <dgm:cxn modelId="{13D68ED1-0939-4A84-AAF1-7A80A4E089D8}" type="presOf" srcId="{DD6AB009-0BD1-432F-B56C-1FE6C3C9A189}" destId="{6AD7BB09-204C-480D-8E5D-2CE0D6812476}" srcOrd="0" destOrd="0" presId="urn:microsoft.com/office/officeart/2005/8/layout/cycle8"/>
    <dgm:cxn modelId="{08B167E0-A825-40EC-A4AB-F5BC5EC3EA7D}" srcId="{9BEBCE0B-7BD6-4154-A464-0396953E9D67}" destId="{0C71CA7D-638E-4A82-8C5E-E76E8673379A}" srcOrd="0" destOrd="0" parTransId="{936204E9-2CF6-4957-801D-3D6A9E5EAC65}" sibTransId="{50897FFB-FE77-4885-8C0A-37A362CC4A5E}"/>
    <dgm:cxn modelId="{4F6601ED-37C3-4039-86B5-53BED72A9B85}" type="presOf" srcId="{CEC80EB4-8E5F-410D-A48B-0CEBE29EE564}" destId="{6D12A603-5AC9-4980-BC59-A18199288850}" srcOrd="0" destOrd="0" presId="urn:microsoft.com/office/officeart/2005/8/layout/cycle8"/>
    <dgm:cxn modelId="{D694FF60-99F8-47BD-BFBB-A4B179DFA96D}" type="presParOf" srcId="{80D6B754-78C0-4378-9A92-56F48332699F}" destId="{5882FDCD-6100-471E-8ADB-149D3281D172}" srcOrd="0" destOrd="0" presId="urn:microsoft.com/office/officeart/2005/8/layout/cycle8"/>
    <dgm:cxn modelId="{EABD0442-4927-404D-9F22-6BC8BEB29D0E}" type="presParOf" srcId="{80D6B754-78C0-4378-9A92-56F48332699F}" destId="{8FF6E23A-FAA4-4553-A45E-5C17D667E068}" srcOrd="1" destOrd="0" presId="urn:microsoft.com/office/officeart/2005/8/layout/cycle8"/>
    <dgm:cxn modelId="{FC16E07E-82E4-43D8-B100-F7B667C8EB8F}" type="presParOf" srcId="{80D6B754-78C0-4378-9A92-56F48332699F}" destId="{28D8ADB9-F7ED-4B38-8B53-1A81B77DA844}" srcOrd="2" destOrd="0" presId="urn:microsoft.com/office/officeart/2005/8/layout/cycle8"/>
    <dgm:cxn modelId="{79259C50-1BD7-4A8E-AAEE-409B0494A41B}" type="presParOf" srcId="{80D6B754-78C0-4378-9A92-56F48332699F}" destId="{131EACAD-7740-45E4-B7BD-21105C9BC171}" srcOrd="3" destOrd="0" presId="urn:microsoft.com/office/officeart/2005/8/layout/cycle8"/>
    <dgm:cxn modelId="{E1EA7A1D-2C7F-40B5-A13B-9237F58A61DF}" type="presParOf" srcId="{80D6B754-78C0-4378-9A92-56F48332699F}" destId="{6D12A603-5AC9-4980-BC59-A18199288850}" srcOrd="4" destOrd="0" presId="urn:microsoft.com/office/officeart/2005/8/layout/cycle8"/>
    <dgm:cxn modelId="{F36531FD-9305-4316-92E6-772E8474F1BB}" type="presParOf" srcId="{80D6B754-78C0-4378-9A92-56F48332699F}" destId="{E8BBA7E0-6E05-4805-8598-F357BF83D6BF}" srcOrd="5" destOrd="0" presId="urn:microsoft.com/office/officeart/2005/8/layout/cycle8"/>
    <dgm:cxn modelId="{271A515D-6EDB-4FA7-A131-FE7DCD51BEA9}" type="presParOf" srcId="{80D6B754-78C0-4378-9A92-56F48332699F}" destId="{C18C6482-8186-44ED-ADB9-6A4D2D05BA87}" srcOrd="6" destOrd="0" presId="urn:microsoft.com/office/officeart/2005/8/layout/cycle8"/>
    <dgm:cxn modelId="{024F7776-2E2E-4595-8D3B-7E136B8E4C8C}" type="presParOf" srcId="{80D6B754-78C0-4378-9A92-56F48332699F}" destId="{0DFF34FA-9799-49F7-B49B-1FDADFCFAD96}" srcOrd="7" destOrd="0" presId="urn:microsoft.com/office/officeart/2005/8/layout/cycle8"/>
    <dgm:cxn modelId="{1D60D2D5-44BE-4F45-AB49-C650B0D50019}" type="presParOf" srcId="{80D6B754-78C0-4378-9A92-56F48332699F}" destId="{6AD7BB09-204C-480D-8E5D-2CE0D6812476}" srcOrd="8" destOrd="0" presId="urn:microsoft.com/office/officeart/2005/8/layout/cycle8"/>
    <dgm:cxn modelId="{3DA1A14A-BD9E-403A-A02A-B7D93D2A0206}" type="presParOf" srcId="{80D6B754-78C0-4378-9A92-56F48332699F}" destId="{6E8420CB-6BA7-4DBA-A278-06A7B5D9A055}" srcOrd="9" destOrd="0" presId="urn:microsoft.com/office/officeart/2005/8/layout/cycle8"/>
    <dgm:cxn modelId="{999722FF-890E-4136-BF2E-F70E142C9EB9}" type="presParOf" srcId="{80D6B754-78C0-4378-9A92-56F48332699F}" destId="{BEA53ED8-488F-4632-99FE-99563E643B2A}" srcOrd="10" destOrd="0" presId="urn:microsoft.com/office/officeart/2005/8/layout/cycle8"/>
    <dgm:cxn modelId="{E46A7674-A0BE-48B0-9427-CB1E2AF97BDD}" type="presParOf" srcId="{80D6B754-78C0-4378-9A92-56F48332699F}" destId="{6A7DBB13-1E06-4583-851B-818E3D1D670B}" srcOrd="11" destOrd="0" presId="urn:microsoft.com/office/officeart/2005/8/layout/cycle8"/>
    <dgm:cxn modelId="{CA718447-E47F-4B12-8706-1C7C94BCD864}" type="presParOf" srcId="{80D6B754-78C0-4378-9A92-56F48332699F}" destId="{DE814F11-F415-4331-B659-72887E2E7857}" srcOrd="12" destOrd="0" presId="urn:microsoft.com/office/officeart/2005/8/layout/cycle8"/>
    <dgm:cxn modelId="{1E1F1ABE-1F10-466F-8FD0-71773FD11697}" type="presParOf" srcId="{80D6B754-78C0-4378-9A92-56F48332699F}" destId="{1F698169-8BE8-4209-80E6-A823430DD005}" srcOrd="13" destOrd="0" presId="urn:microsoft.com/office/officeart/2005/8/layout/cycle8"/>
    <dgm:cxn modelId="{A0BAA649-70F5-43AB-AA78-1A7C72360843}" type="presParOf" srcId="{80D6B754-78C0-4378-9A92-56F48332699F}" destId="{1DDFD794-2BBD-42E0-A5A7-D5B02AC14B1F}"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C1D725-9533-4662-8094-841D302D406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FDC163F4-C247-4A14-8B8B-2A9B03E6438A}">
      <dgm:prSet phldrT="[Text]" custT="1"/>
      <dgm:spPr/>
      <dgm:t>
        <a:bodyPr/>
        <a:lstStyle/>
        <a:p>
          <a:r>
            <a:rPr lang="en-US" sz="1800" dirty="0"/>
            <a:t>Discuss the plan with your manager </a:t>
          </a:r>
        </a:p>
      </dgm:t>
    </dgm:pt>
    <dgm:pt modelId="{3247262E-5972-4DA4-80E8-B7332AC5DD21}" type="parTrans" cxnId="{55319033-878E-40D6-B2F1-2025CC151102}">
      <dgm:prSet/>
      <dgm:spPr/>
      <dgm:t>
        <a:bodyPr/>
        <a:lstStyle/>
        <a:p>
          <a:endParaRPr lang="en-US"/>
        </a:p>
      </dgm:t>
    </dgm:pt>
    <dgm:pt modelId="{84FBE5D1-2237-4A70-8141-E64E00E15895}" type="sibTrans" cxnId="{55319033-878E-40D6-B2F1-2025CC151102}">
      <dgm:prSet/>
      <dgm:spPr/>
      <dgm:t>
        <a:bodyPr/>
        <a:lstStyle/>
        <a:p>
          <a:endParaRPr lang="en-US"/>
        </a:p>
      </dgm:t>
    </dgm:pt>
    <dgm:pt modelId="{0D56D26D-0F6D-4682-8F1C-8E12450CE180}">
      <dgm:prSet phldrT="[Text]" custT="1"/>
      <dgm:spPr/>
      <dgm:t>
        <a:bodyPr/>
        <a:lstStyle/>
        <a:p>
          <a:r>
            <a:rPr lang="en-US" sz="1800" dirty="0"/>
            <a:t>Assess Progress </a:t>
          </a:r>
        </a:p>
      </dgm:t>
    </dgm:pt>
    <dgm:pt modelId="{B6DD5BD3-FEDC-469A-8AAF-F6136BB1125D}" type="parTrans" cxnId="{AF135D09-23D4-4666-9197-95C9E219AB69}">
      <dgm:prSet/>
      <dgm:spPr/>
      <dgm:t>
        <a:bodyPr/>
        <a:lstStyle/>
        <a:p>
          <a:endParaRPr lang="en-US"/>
        </a:p>
      </dgm:t>
    </dgm:pt>
    <dgm:pt modelId="{26B19D9F-D4D7-489E-AF6A-9C1FFD1571ED}" type="sibTrans" cxnId="{AF135D09-23D4-4666-9197-95C9E219AB69}">
      <dgm:prSet/>
      <dgm:spPr/>
      <dgm:t>
        <a:bodyPr/>
        <a:lstStyle/>
        <a:p>
          <a:endParaRPr lang="en-US"/>
        </a:p>
      </dgm:t>
    </dgm:pt>
    <dgm:pt modelId="{F1F67FFB-F5E2-4663-BBD9-6B4E7788124F}">
      <dgm:prSet phldrT="[Text]" custT="1"/>
      <dgm:spPr/>
      <dgm:t>
        <a:bodyPr/>
        <a:lstStyle/>
        <a:p>
          <a:r>
            <a:rPr lang="en-US" sz="1800" dirty="0"/>
            <a:t>Revise and Adjust </a:t>
          </a:r>
        </a:p>
      </dgm:t>
    </dgm:pt>
    <dgm:pt modelId="{F4326535-DBAD-4EEA-B64A-337C20E76233}" type="parTrans" cxnId="{A44E2D02-A68E-472E-AE68-C9D3F0B579A1}">
      <dgm:prSet/>
      <dgm:spPr/>
      <dgm:t>
        <a:bodyPr/>
        <a:lstStyle/>
        <a:p>
          <a:endParaRPr lang="en-US"/>
        </a:p>
      </dgm:t>
    </dgm:pt>
    <dgm:pt modelId="{A2824E7A-5E08-40FA-8441-A8EE0EF06D81}" type="sibTrans" cxnId="{A44E2D02-A68E-472E-AE68-C9D3F0B579A1}">
      <dgm:prSet/>
      <dgm:spPr/>
      <dgm:t>
        <a:bodyPr/>
        <a:lstStyle/>
        <a:p>
          <a:endParaRPr lang="en-US"/>
        </a:p>
      </dgm:t>
    </dgm:pt>
    <dgm:pt modelId="{72913B31-E4DE-461B-984D-6104BA8D3EDB}">
      <dgm:prSet phldrT="[Text]" custT="1"/>
      <dgm:spPr/>
      <dgm:t>
        <a:bodyPr/>
        <a:lstStyle/>
        <a:p>
          <a:r>
            <a:rPr lang="en-US" sz="1800" dirty="0"/>
            <a:t>Prepare your IDP </a:t>
          </a:r>
        </a:p>
      </dgm:t>
    </dgm:pt>
    <dgm:pt modelId="{7995944C-5237-46EC-9450-E4AFA665A716}" type="parTrans" cxnId="{8684C9A7-4C96-475D-8A64-0BBCB21BE237}">
      <dgm:prSet/>
      <dgm:spPr/>
      <dgm:t>
        <a:bodyPr/>
        <a:lstStyle/>
        <a:p>
          <a:endParaRPr lang="en-US"/>
        </a:p>
      </dgm:t>
    </dgm:pt>
    <dgm:pt modelId="{1B9A1280-8CC3-43B7-B993-9EF0B9254458}" type="sibTrans" cxnId="{8684C9A7-4C96-475D-8A64-0BBCB21BE237}">
      <dgm:prSet/>
      <dgm:spPr/>
      <dgm:t>
        <a:bodyPr/>
        <a:lstStyle/>
        <a:p>
          <a:endParaRPr lang="en-US"/>
        </a:p>
      </dgm:t>
    </dgm:pt>
    <dgm:pt modelId="{09513BDE-2181-408D-90CE-AA1BCAAABEBD}" type="pres">
      <dgm:prSet presAssocID="{8CC1D725-9533-4662-8094-841D302D406E}" presName="cycle" presStyleCnt="0">
        <dgm:presLayoutVars>
          <dgm:dir/>
          <dgm:resizeHandles val="exact"/>
        </dgm:presLayoutVars>
      </dgm:prSet>
      <dgm:spPr/>
    </dgm:pt>
    <dgm:pt modelId="{88869B31-5CB3-4B9B-BE98-E96FBDE5BD3C}" type="pres">
      <dgm:prSet presAssocID="{FDC163F4-C247-4A14-8B8B-2A9B03E6438A}" presName="node" presStyleLbl="node1" presStyleIdx="0" presStyleCnt="4" custScaleX="94740" custScaleY="114348">
        <dgm:presLayoutVars>
          <dgm:bulletEnabled val="1"/>
        </dgm:presLayoutVars>
      </dgm:prSet>
      <dgm:spPr/>
    </dgm:pt>
    <dgm:pt modelId="{462BD25B-B544-451F-9B30-CDB72A502AAE}" type="pres">
      <dgm:prSet presAssocID="{FDC163F4-C247-4A14-8B8B-2A9B03E6438A}" presName="spNode" presStyleCnt="0"/>
      <dgm:spPr/>
    </dgm:pt>
    <dgm:pt modelId="{89DF6006-FF5D-4FE0-86EA-4D7DD7B95688}" type="pres">
      <dgm:prSet presAssocID="{84FBE5D1-2237-4A70-8141-E64E00E15895}" presName="sibTrans" presStyleLbl="sibTrans1D1" presStyleIdx="0" presStyleCnt="4"/>
      <dgm:spPr/>
    </dgm:pt>
    <dgm:pt modelId="{164425A5-E748-4D23-97ED-E263453645FF}" type="pres">
      <dgm:prSet presAssocID="{0D56D26D-0F6D-4682-8F1C-8E12450CE180}" presName="node" presStyleLbl="node1" presStyleIdx="1" presStyleCnt="4">
        <dgm:presLayoutVars>
          <dgm:bulletEnabled val="1"/>
        </dgm:presLayoutVars>
      </dgm:prSet>
      <dgm:spPr/>
    </dgm:pt>
    <dgm:pt modelId="{2AD45DA7-D64A-4A23-80F9-C1997BD8A795}" type="pres">
      <dgm:prSet presAssocID="{0D56D26D-0F6D-4682-8F1C-8E12450CE180}" presName="spNode" presStyleCnt="0"/>
      <dgm:spPr/>
    </dgm:pt>
    <dgm:pt modelId="{CB747E4E-E1D6-4BC3-A842-D98FFA98AABD}" type="pres">
      <dgm:prSet presAssocID="{26B19D9F-D4D7-489E-AF6A-9C1FFD1571ED}" presName="sibTrans" presStyleLbl="sibTrans1D1" presStyleIdx="1" presStyleCnt="4"/>
      <dgm:spPr/>
    </dgm:pt>
    <dgm:pt modelId="{9DFC3190-ED5A-41E2-8260-5CF89CA019BA}" type="pres">
      <dgm:prSet presAssocID="{F1F67FFB-F5E2-4663-BBD9-6B4E7788124F}" presName="node" presStyleLbl="node1" presStyleIdx="2" presStyleCnt="4" custRadScaleRad="101640" custRadScaleInc="-2048">
        <dgm:presLayoutVars>
          <dgm:bulletEnabled val="1"/>
        </dgm:presLayoutVars>
      </dgm:prSet>
      <dgm:spPr/>
    </dgm:pt>
    <dgm:pt modelId="{C637114B-F365-4B21-B671-253817887523}" type="pres">
      <dgm:prSet presAssocID="{F1F67FFB-F5E2-4663-BBD9-6B4E7788124F}" presName="spNode" presStyleCnt="0"/>
      <dgm:spPr/>
    </dgm:pt>
    <dgm:pt modelId="{5B5E314F-3024-4526-8B8E-2BD9A6CE0C03}" type="pres">
      <dgm:prSet presAssocID="{A2824E7A-5E08-40FA-8441-A8EE0EF06D81}" presName="sibTrans" presStyleLbl="sibTrans1D1" presStyleIdx="2" presStyleCnt="4"/>
      <dgm:spPr/>
    </dgm:pt>
    <dgm:pt modelId="{FECEAB71-BCCC-43B5-81C1-154307751219}" type="pres">
      <dgm:prSet presAssocID="{72913B31-E4DE-461B-984D-6104BA8D3EDB}" presName="node" presStyleLbl="node1" presStyleIdx="3" presStyleCnt="4">
        <dgm:presLayoutVars>
          <dgm:bulletEnabled val="1"/>
        </dgm:presLayoutVars>
      </dgm:prSet>
      <dgm:spPr/>
    </dgm:pt>
    <dgm:pt modelId="{C78D86D6-A7DF-47A4-AD20-FB4C411D0187}" type="pres">
      <dgm:prSet presAssocID="{72913B31-E4DE-461B-984D-6104BA8D3EDB}" presName="spNode" presStyleCnt="0"/>
      <dgm:spPr/>
    </dgm:pt>
    <dgm:pt modelId="{F645BD9D-219E-4185-820D-60CAB82D69A6}" type="pres">
      <dgm:prSet presAssocID="{1B9A1280-8CC3-43B7-B993-9EF0B9254458}" presName="sibTrans" presStyleLbl="sibTrans1D1" presStyleIdx="3" presStyleCnt="4"/>
      <dgm:spPr/>
    </dgm:pt>
  </dgm:ptLst>
  <dgm:cxnLst>
    <dgm:cxn modelId="{A44E2D02-A68E-472E-AE68-C9D3F0B579A1}" srcId="{8CC1D725-9533-4662-8094-841D302D406E}" destId="{F1F67FFB-F5E2-4663-BBD9-6B4E7788124F}" srcOrd="2" destOrd="0" parTransId="{F4326535-DBAD-4EEA-B64A-337C20E76233}" sibTransId="{A2824E7A-5E08-40FA-8441-A8EE0EF06D81}"/>
    <dgm:cxn modelId="{AF135D09-23D4-4666-9197-95C9E219AB69}" srcId="{8CC1D725-9533-4662-8094-841D302D406E}" destId="{0D56D26D-0F6D-4682-8F1C-8E12450CE180}" srcOrd="1" destOrd="0" parTransId="{B6DD5BD3-FEDC-469A-8AAF-F6136BB1125D}" sibTransId="{26B19D9F-D4D7-489E-AF6A-9C1FFD1571ED}"/>
    <dgm:cxn modelId="{A9A69E17-E20B-44AB-A5E0-F1E79CF60153}" type="presOf" srcId="{A2824E7A-5E08-40FA-8441-A8EE0EF06D81}" destId="{5B5E314F-3024-4526-8B8E-2BD9A6CE0C03}" srcOrd="0" destOrd="0" presId="urn:microsoft.com/office/officeart/2005/8/layout/cycle5"/>
    <dgm:cxn modelId="{06DFB62A-E7F6-4351-B18C-A82A9681F016}" type="presOf" srcId="{0D56D26D-0F6D-4682-8F1C-8E12450CE180}" destId="{164425A5-E748-4D23-97ED-E263453645FF}" srcOrd="0" destOrd="0" presId="urn:microsoft.com/office/officeart/2005/8/layout/cycle5"/>
    <dgm:cxn modelId="{55319033-878E-40D6-B2F1-2025CC151102}" srcId="{8CC1D725-9533-4662-8094-841D302D406E}" destId="{FDC163F4-C247-4A14-8B8B-2A9B03E6438A}" srcOrd="0" destOrd="0" parTransId="{3247262E-5972-4DA4-80E8-B7332AC5DD21}" sibTransId="{84FBE5D1-2237-4A70-8141-E64E00E15895}"/>
    <dgm:cxn modelId="{78FE9552-E511-4354-BC7C-167C29F8E297}" type="presOf" srcId="{1B9A1280-8CC3-43B7-B993-9EF0B9254458}" destId="{F645BD9D-219E-4185-820D-60CAB82D69A6}" srcOrd="0" destOrd="0" presId="urn:microsoft.com/office/officeart/2005/8/layout/cycle5"/>
    <dgm:cxn modelId="{CBF16B7E-5560-46A8-A9E2-8B4DF0BA16F4}" type="presOf" srcId="{FDC163F4-C247-4A14-8B8B-2A9B03E6438A}" destId="{88869B31-5CB3-4B9B-BE98-E96FBDE5BD3C}" srcOrd="0" destOrd="0" presId="urn:microsoft.com/office/officeart/2005/8/layout/cycle5"/>
    <dgm:cxn modelId="{8684C9A7-4C96-475D-8A64-0BBCB21BE237}" srcId="{8CC1D725-9533-4662-8094-841D302D406E}" destId="{72913B31-E4DE-461B-984D-6104BA8D3EDB}" srcOrd="3" destOrd="0" parTransId="{7995944C-5237-46EC-9450-E4AFA665A716}" sibTransId="{1B9A1280-8CC3-43B7-B993-9EF0B9254458}"/>
    <dgm:cxn modelId="{102E07C5-23EB-4580-9B69-BFAACDE829ED}" type="presOf" srcId="{84FBE5D1-2237-4A70-8141-E64E00E15895}" destId="{89DF6006-FF5D-4FE0-86EA-4D7DD7B95688}" srcOrd="0" destOrd="0" presId="urn:microsoft.com/office/officeart/2005/8/layout/cycle5"/>
    <dgm:cxn modelId="{0AECAFCA-82F3-4682-9FB5-4D5B5FE69AFF}" type="presOf" srcId="{26B19D9F-D4D7-489E-AF6A-9C1FFD1571ED}" destId="{CB747E4E-E1D6-4BC3-A842-D98FFA98AABD}" srcOrd="0" destOrd="0" presId="urn:microsoft.com/office/officeart/2005/8/layout/cycle5"/>
    <dgm:cxn modelId="{A8E282EB-46C1-4377-9400-4A591B63DE4C}" type="presOf" srcId="{72913B31-E4DE-461B-984D-6104BA8D3EDB}" destId="{FECEAB71-BCCC-43B5-81C1-154307751219}" srcOrd="0" destOrd="0" presId="urn:microsoft.com/office/officeart/2005/8/layout/cycle5"/>
    <dgm:cxn modelId="{709FC6F3-6023-43FC-95BA-24CC758A36DC}" type="presOf" srcId="{F1F67FFB-F5E2-4663-BBD9-6B4E7788124F}" destId="{9DFC3190-ED5A-41E2-8260-5CF89CA019BA}" srcOrd="0" destOrd="0" presId="urn:microsoft.com/office/officeart/2005/8/layout/cycle5"/>
    <dgm:cxn modelId="{A888D9FD-1892-4EA8-A18A-800DA756F82F}" type="presOf" srcId="{8CC1D725-9533-4662-8094-841D302D406E}" destId="{09513BDE-2181-408D-90CE-AA1BCAAABEBD}" srcOrd="0" destOrd="0" presId="urn:microsoft.com/office/officeart/2005/8/layout/cycle5"/>
    <dgm:cxn modelId="{6595B4EA-9B2E-4BF1-908D-486A2189E906}" type="presParOf" srcId="{09513BDE-2181-408D-90CE-AA1BCAAABEBD}" destId="{88869B31-5CB3-4B9B-BE98-E96FBDE5BD3C}" srcOrd="0" destOrd="0" presId="urn:microsoft.com/office/officeart/2005/8/layout/cycle5"/>
    <dgm:cxn modelId="{D42B74A4-A0A0-475B-8D84-4F5ECFF4CCBC}" type="presParOf" srcId="{09513BDE-2181-408D-90CE-AA1BCAAABEBD}" destId="{462BD25B-B544-451F-9B30-CDB72A502AAE}" srcOrd="1" destOrd="0" presId="urn:microsoft.com/office/officeart/2005/8/layout/cycle5"/>
    <dgm:cxn modelId="{799C4EBE-1CB8-4D11-9CF5-F0B1A328CC5A}" type="presParOf" srcId="{09513BDE-2181-408D-90CE-AA1BCAAABEBD}" destId="{89DF6006-FF5D-4FE0-86EA-4D7DD7B95688}" srcOrd="2" destOrd="0" presId="urn:microsoft.com/office/officeart/2005/8/layout/cycle5"/>
    <dgm:cxn modelId="{C6E2B86C-ECBD-4907-BBEC-2C3C5A85C40B}" type="presParOf" srcId="{09513BDE-2181-408D-90CE-AA1BCAAABEBD}" destId="{164425A5-E748-4D23-97ED-E263453645FF}" srcOrd="3" destOrd="0" presId="urn:microsoft.com/office/officeart/2005/8/layout/cycle5"/>
    <dgm:cxn modelId="{4DC521F4-400E-4DEA-9929-C9C4AD500CDF}" type="presParOf" srcId="{09513BDE-2181-408D-90CE-AA1BCAAABEBD}" destId="{2AD45DA7-D64A-4A23-80F9-C1997BD8A795}" srcOrd="4" destOrd="0" presId="urn:microsoft.com/office/officeart/2005/8/layout/cycle5"/>
    <dgm:cxn modelId="{8FFD48B6-9DF5-47F1-AD4F-722E24F5A9BB}" type="presParOf" srcId="{09513BDE-2181-408D-90CE-AA1BCAAABEBD}" destId="{CB747E4E-E1D6-4BC3-A842-D98FFA98AABD}" srcOrd="5" destOrd="0" presId="urn:microsoft.com/office/officeart/2005/8/layout/cycle5"/>
    <dgm:cxn modelId="{6F6B6D6D-1A60-4E22-9F7C-EFF77765CC26}" type="presParOf" srcId="{09513BDE-2181-408D-90CE-AA1BCAAABEBD}" destId="{9DFC3190-ED5A-41E2-8260-5CF89CA019BA}" srcOrd="6" destOrd="0" presId="urn:microsoft.com/office/officeart/2005/8/layout/cycle5"/>
    <dgm:cxn modelId="{F26AF471-7355-4804-A3DF-79D8D465E636}" type="presParOf" srcId="{09513BDE-2181-408D-90CE-AA1BCAAABEBD}" destId="{C637114B-F365-4B21-B671-253817887523}" srcOrd="7" destOrd="0" presId="urn:microsoft.com/office/officeart/2005/8/layout/cycle5"/>
    <dgm:cxn modelId="{E263699C-3C71-4967-9BC6-A68ADA88B91D}" type="presParOf" srcId="{09513BDE-2181-408D-90CE-AA1BCAAABEBD}" destId="{5B5E314F-3024-4526-8B8E-2BD9A6CE0C03}" srcOrd="8" destOrd="0" presId="urn:microsoft.com/office/officeart/2005/8/layout/cycle5"/>
    <dgm:cxn modelId="{6317247D-0449-413D-852B-2101AB29222D}" type="presParOf" srcId="{09513BDE-2181-408D-90CE-AA1BCAAABEBD}" destId="{FECEAB71-BCCC-43B5-81C1-154307751219}" srcOrd="9" destOrd="0" presId="urn:microsoft.com/office/officeart/2005/8/layout/cycle5"/>
    <dgm:cxn modelId="{ACA32EFB-C593-4D22-A73D-7DAB874402EA}" type="presParOf" srcId="{09513BDE-2181-408D-90CE-AA1BCAAABEBD}" destId="{C78D86D6-A7DF-47A4-AD20-FB4C411D0187}" srcOrd="10" destOrd="0" presId="urn:microsoft.com/office/officeart/2005/8/layout/cycle5"/>
    <dgm:cxn modelId="{0279267F-6DB4-4A43-883E-0D9C1824ECB5}" type="presParOf" srcId="{09513BDE-2181-408D-90CE-AA1BCAAABEBD}" destId="{F645BD9D-219E-4185-820D-60CAB82D69A6}"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B79E70-670C-44BE-B39B-977FB6188B8E}" type="doc">
      <dgm:prSet loTypeId="urn:microsoft.com/office/officeart/2005/8/layout/chevron1" loCatId="process" qsTypeId="urn:microsoft.com/office/officeart/2005/8/quickstyle/simple1" qsCatId="simple" csTypeId="urn:microsoft.com/office/officeart/2005/8/colors/accent1_2" csCatId="accent1" phldr="1"/>
      <dgm:spPr/>
    </dgm:pt>
    <dgm:pt modelId="{247DAFC4-DFEB-451C-B460-1E0485AEA846}">
      <dgm:prSet phldrT="[Text]" custT="1"/>
      <dgm:spPr>
        <a:xfrm>
          <a:off x="2424" y="0"/>
          <a:ext cx="2954375" cy="581892"/>
        </a:xfrm>
        <a:prstGeom prst="chevron">
          <a:avLst/>
        </a:prstGeom>
        <a:solidFill>
          <a:srgbClr val="3E7EBE">
            <a:lumMod val="60000"/>
            <a:lumOff val="40000"/>
          </a:srgbClr>
        </a:solidFill>
        <a:ln w="25400" cap="flat" cmpd="sng" algn="ctr">
          <a:solidFill>
            <a:srgbClr val="FFFFFF">
              <a:hueOff val="0"/>
              <a:satOff val="0"/>
              <a:lumOff val="0"/>
              <a:alphaOff val="0"/>
            </a:srgbClr>
          </a:solidFill>
          <a:prstDash val="solid"/>
        </a:ln>
        <a:effectLst/>
      </dgm:spPr>
      <dgm:t>
        <a:bodyPr/>
        <a:lstStyle/>
        <a:p>
          <a:pPr>
            <a:buNone/>
          </a:pPr>
          <a:r>
            <a:rPr lang="en-US" sz="1800" dirty="0">
              <a:solidFill>
                <a:srgbClr val="FFFFFF"/>
              </a:solidFill>
              <a:latin typeface="Arial" panose="020B0604020202020204"/>
              <a:ea typeface="+mn-ea"/>
              <a:cs typeface="+mn-cs"/>
            </a:rPr>
            <a:t>Jobs</a:t>
          </a:r>
        </a:p>
      </dgm:t>
    </dgm:pt>
    <dgm:pt modelId="{3A9228FD-8E09-4CDC-9ABE-37838AD6F52A}" type="parTrans" cxnId="{12BD4358-0BD5-46E4-A903-526DB41A9ADF}">
      <dgm:prSet/>
      <dgm:spPr/>
      <dgm:t>
        <a:bodyPr/>
        <a:lstStyle/>
        <a:p>
          <a:endParaRPr lang="en-US" sz="1000"/>
        </a:p>
      </dgm:t>
    </dgm:pt>
    <dgm:pt modelId="{9FCFDE25-5D57-4442-925E-CB766035B275}" type="sibTrans" cxnId="{12BD4358-0BD5-46E4-A903-526DB41A9ADF}">
      <dgm:prSet/>
      <dgm:spPr/>
      <dgm:t>
        <a:bodyPr/>
        <a:lstStyle/>
        <a:p>
          <a:endParaRPr lang="en-US" sz="1000"/>
        </a:p>
      </dgm:t>
    </dgm:pt>
    <dgm:pt modelId="{5EC48D85-2003-4388-BCD8-656E4BD7CAC7}">
      <dgm:prSet phldrT="[Text]" custT="1"/>
      <dgm:spPr>
        <a:xfrm>
          <a:off x="2661362" y="0"/>
          <a:ext cx="2954375" cy="581892"/>
        </a:xfrm>
        <a:prstGeom prst="chevron">
          <a:avLst/>
        </a:prstGeom>
        <a:solidFill>
          <a:srgbClr val="3E7EBE">
            <a:lumMod val="60000"/>
            <a:lumOff val="40000"/>
          </a:srgbClr>
        </a:solidFill>
        <a:ln w="25400" cap="flat" cmpd="sng" algn="ctr">
          <a:solidFill>
            <a:srgbClr val="FFFFFF">
              <a:hueOff val="0"/>
              <a:satOff val="0"/>
              <a:lumOff val="0"/>
              <a:alphaOff val="0"/>
            </a:srgbClr>
          </a:solidFill>
          <a:prstDash val="solid"/>
        </a:ln>
        <a:effectLst/>
      </dgm:spPr>
      <dgm:t>
        <a:bodyPr/>
        <a:lstStyle/>
        <a:p>
          <a:pPr>
            <a:buNone/>
          </a:pPr>
          <a:r>
            <a:rPr lang="en-US" sz="1800" dirty="0">
              <a:solidFill>
                <a:srgbClr val="FFFFFF"/>
              </a:solidFill>
              <a:latin typeface="Arial" panose="020B0604020202020204"/>
              <a:ea typeface="+mn-ea"/>
              <a:cs typeface="+mn-cs"/>
            </a:rPr>
            <a:t>Paths</a:t>
          </a:r>
        </a:p>
      </dgm:t>
    </dgm:pt>
    <dgm:pt modelId="{36D33AAD-BA3D-460D-B4F6-6EC87979D94F}" type="parTrans" cxnId="{206707F4-D48B-4AD7-B107-FDE23E5A4935}">
      <dgm:prSet/>
      <dgm:spPr/>
      <dgm:t>
        <a:bodyPr/>
        <a:lstStyle/>
        <a:p>
          <a:endParaRPr lang="en-US" sz="1000"/>
        </a:p>
      </dgm:t>
    </dgm:pt>
    <dgm:pt modelId="{1CDD9267-E493-446D-9BBC-8668D9F9D93D}" type="sibTrans" cxnId="{206707F4-D48B-4AD7-B107-FDE23E5A4935}">
      <dgm:prSet/>
      <dgm:spPr/>
      <dgm:t>
        <a:bodyPr/>
        <a:lstStyle/>
        <a:p>
          <a:endParaRPr lang="en-US" sz="1000"/>
        </a:p>
      </dgm:t>
    </dgm:pt>
    <dgm:pt modelId="{5EF51BF6-1046-4EA5-9127-7380DF5727F8}">
      <dgm:prSet phldrT="[Text]" custT="1"/>
      <dgm:spPr>
        <a:xfrm>
          <a:off x="5320300" y="0"/>
          <a:ext cx="2954375" cy="581892"/>
        </a:xfrm>
        <a:prstGeom prst="chevron">
          <a:avLst/>
        </a:prstGeom>
        <a:solidFill>
          <a:srgbClr val="3E7EBE">
            <a:lumMod val="60000"/>
            <a:lumOff val="40000"/>
          </a:srgbClr>
        </a:solidFill>
        <a:ln w="25400" cap="flat" cmpd="sng" algn="ctr">
          <a:solidFill>
            <a:srgbClr val="FFFFFF">
              <a:hueOff val="0"/>
              <a:satOff val="0"/>
              <a:lumOff val="0"/>
              <a:alphaOff val="0"/>
            </a:srgbClr>
          </a:solidFill>
          <a:prstDash val="solid"/>
        </a:ln>
        <a:effectLst/>
      </dgm:spPr>
      <dgm:t>
        <a:bodyPr/>
        <a:lstStyle/>
        <a:p>
          <a:pPr>
            <a:buNone/>
          </a:pPr>
          <a:r>
            <a:rPr lang="en-US" sz="1800" dirty="0">
              <a:solidFill>
                <a:srgbClr val="FFFFFF"/>
              </a:solidFill>
              <a:latin typeface="Arial" panose="020B0604020202020204"/>
              <a:ea typeface="+mn-ea"/>
              <a:cs typeface="+mn-cs"/>
            </a:rPr>
            <a:t>Levels</a:t>
          </a:r>
        </a:p>
      </dgm:t>
    </dgm:pt>
    <dgm:pt modelId="{4F78CD30-E021-4BAE-9FC9-146FBD021008}" type="parTrans" cxnId="{20A26758-DEB4-45AF-9343-5B285F6E8901}">
      <dgm:prSet/>
      <dgm:spPr/>
      <dgm:t>
        <a:bodyPr/>
        <a:lstStyle/>
        <a:p>
          <a:endParaRPr lang="en-US" sz="1000"/>
        </a:p>
      </dgm:t>
    </dgm:pt>
    <dgm:pt modelId="{F851FAF5-4F76-44AB-9642-4CF107E29E65}" type="sibTrans" cxnId="{20A26758-DEB4-45AF-9343-5B285F6E8901}">
      <dgm:prSet/>
      <dgm:spPr/>
      <dgm:t>
        <a:bodyPr/>
        <a:lstStyle/>
        <a:p>
          <a:endParaRPr lang="en-US" sz="1000"/>
        </a:p>
      </dgm:t>
    </dgm:pt>
    <dgm:pt modelId="{92F79EF0-6AEB-4432-9BE9-F8BE87D65716}" type="pres">
      <dgm:prSet presAssocID="{F5B79E70-670C-44BE-B39B-977FB6188B8E}" presName="Name0" presStyleCnt="0">
        <dgm:presLayoutVars>
          <dgm:dir/>
          <dgm:animLvl val="lvl"/>
          <dgm:resizeHandles val="exact"/>
        </dgm:presLayoutVars>
      </dgm:prSet>
      <dgm:spPr/>
    </dgm:pt>
    <dgm:pt modelId="{8809F756-FABD-4AF9-BE55-F4C47F07D00B}" type="pres">
      <dgm:prSet presAssocID="{247DAFC4-DFEB-451C-B460-1E0485AEA846}" presName="parTxOnly" presStyleLbl="node1" presStyleIdx="0" presStyleCnt="3">
        <dgm:presLayoutVars>
          <dgm:chMax val="0"/>
          <dgm:chPref val="0"/>
          <dgm:bulletEnabled val="1"/>
        </dgm:presLayoutVars>
      </dgm:prSet>
      <dgm:spPr/>
    </dgm:pt>
    <dgm:pt modelId="{9D75F064-BD64-4748-AFA8-0F7E2C37B3B7}" type="pres">
      <dgm:prSet presAssocID="{9FCFDE25-5D57-4442-925E-CB766035B275}" presName="parTxOnlySpace" presStyleCnt="0"/>
      <dgm:spPr/>
    </dgm:pt>
    <dgm:pt modelId="{A18046F4-3762-4D21-B330-0359DB2ADDAB}" type="pres">
      <dgm:prSet presAssocID="{5EC48D85-2003-4388-BCD8-656E4BD7CAC7}" presName="parTxOnly" presStyleLbl="node1" presStyleIdx="1" presStyleCnt="3">
        <dgm:presLayoutVars>
          <dgm:chMax val="0"/>
          <dgm:chPref val="0"/>
          <dgm:bulletEnabled val="1"/>
        </dgm:presLayoutVars>
      </dgm:prSet>
      <dgm:spPr/>
    </dgm:pt>
    <dgm:pt modelId="{54150CEC-E551-4263-B52E-C1B827B7C15A}" type="pres">
      <dgm:prSet presAssocID="{1CDD9267-E493-446D-9BBC-8668D9F9D93D}" presName="parTxOnlySpace" presStyleCnt="0"/>
      <dgm:spPr/>
    </dgm:pt>
    <dgm:pt modelId="{A3BC0661-380C-45EF-8F55-DC9C69F2B14A}" type="pres">
      <dgm:prSet presAssocID="{5EF51BF6-1046-4EA5-9127-7380DF5727F8}" presName="parTxOnly" presStyleLbl="node1" presStyleIdx="2" presStyleCnt="3">
        <dgm:presLayoutVars>
          <dgm:chMax val="0"/>
          <dgm:chPref val="0"/>
          <dgm:bulletEnabled val="1"/>
        </dgm:presLayoutVars>
      </dgm:prSet>
      <dgm:spPr/>
    </dgm:pt>
  </dgm:ptLst>
  <dgm:cxnLst>
    <dgm:cxn modelId="{7F3CB467-6DF5-4D5D-9D60-DA9A69FE8409}" type="presOf" srcId="{5EF51BF6-1046-4EA5-9127-7380DF5727F8}" destId="{A3BC0661-380C-45EF-8F55-DC9C69F2B14A}" srcOrd="0" destOrd="0" presId="urn:microsoft.com/office/officeart/2005/8/layout/chevron1"/>
    <dgm:cxn modelId="{FADC4855-B236-4E25-AE53-603FF4B304E8}" type="presOf" srcId="{F5B79E70-670C-44BE-B39B-977FB6188B8E}" destId="{92F79EF0-6AEB-4432-9BE9-F8BE87D65716}" srcOrd="0" destOrd="0" presId="urn:microsoft.com/office/officeart/2005/8/layout/chevron1"/>
    <dgm:cxn modelId="{12BD4358-0BD5-46E4-A903-526DB41A9ADF}" srcId="{F5B79E70-670C-44BE-B39B-977FB6188B8E}" destId="{247DAFC4-DFEB-451C-B460-1E0485AEA846}" srcOrd="0" destOrd="0" parTransId="{3A9228FD-8E09-4CDC-9ABE-37838AD6F52A}" sibTransId="{9FCFDE25-5D57-4442-925E-CB766035B275}"/>
    <dgm:cxn modelId="{20A26758-DEB4-45AF-9343-5B285F6E8901}" srcId="{F5B79E70-670C-44BE-B39B-977FB6188B8E}" destId="{5EF51BF6-1046-4EA5-9127-7380DF5727F8}" srcOrd="2" destOrd="0" parTransId="{4F78CD30-E021-4BAE-9FC9-146FBD021008}" sibTransId="{F851FAF5-4F76-44AB-9642-4CF107E29E65}"/>
    <dgm:cxn modelId="{505044CD-7EBE-48F1-AD78-6FD449F9D25B}" type="presOf" srcId="{5EC48D85-2003-4388-BCD8-656E4BD7CAC7}" destId="{A18046F4-3762-4D21-B330-0359DB2ADDAB}" srcOrd="0" destOrd="0" presId="urn:microsoft.com/office/officeart/2005/8/layout/chevron1"/>
    <dgm:cxn modelId="{B5B88FE0-6237-4A1E-A84F-D4C67FE62417}" type="presOf" srcId="{247DAFC4-DFEB-451C-B460-1E0485AEA846}" destId="{8809F756-FABD-4AF9-BE55-F4C47F07D00B}" srcOrd="0" destOrd="0" presId="urn:microsoft.com/office/officeart/2005/8/layout/chevron1"/>
    <dgm:cxn modelId="{206707F4-D48B-4AD7-B107-FDE23E5A4935}" srcId="{F5B79E70-670C-44BE-B39B-977FB6188B8E}" destId="{5EC48D85-2003-4388-BCD8-656E4BD7CAC7}" srcOrd="1" destOrd="0" parTransId="{36D33AAD-BA3D-460D-B4F6-6EC87979D94F}" sibTransId="{1CDD9267-E493-446D-9BBC-8668D9F9D93D}"/>
    <dgm:cxn modelId="{8BECC1C8-0A4E-48FE-B17C-055120BAFC9F}" type="presParOf" srcId="{92F79EF0-6AEB-4432-9BE9-F8BE87D65716}" destId="{8809F756-FABD-4AF9-BE55-F4C47F07D00B}" srcOrd="0" destOrd="0" presId="urn:microsoft.com/office/officeart/2005/8/layout/chevron1"/>
    <dgm:cxn modelId="{5CCC8934-4011-4EAB-B394-99524B51EE0E}" type="presParOf" srcId="{92F79EF0-6AEB-4432-9BE9-F8BE87D65716}" destId="{9D75F064-BD64-4748-AFA8-0F7E2C37B3B7}" srcOrd="1" destOrd="0" presId="urn:microsoft.com/office/officeart/2005/8/layout/chevron1"/>
    <dgm:cxn modelId="{8ABBA055-1ABE-4B0F-9A12-BD81000BCC87}" type="presParOf" srcId="{92F79EF0-6AEB-4432-9BE9-F8BE87D65716}" destId="{A18046F4-3762-4D21-B330-0359DB2ADDAB}" srcOrd="2" destOrd="0" presId="urn:microsoft.com/office/officeart/2005/8/layout/chevron1"/>
    <dgm:cxn modelId="{E2C154AE-4938-4873-B692-EC05CD9A359C}" type="presParOf" srcId="{92F79EF0-6AEB-4432-9BE9-F8BE87D65716}" destId="{54150CEC-E551-4263-B52E-C1B827B7C15A}" srcOrd="3" destOrd="0" presId="urn:microsoft.com/office/officeart/2005/8/layout/chevron1"/>
    <dgm:cxn modelId="{668069AE-2416-49EF-896E-0192C8CDF947}" type="presParOf" srcId="{92F79EF0-6AEB-4432-9BE9-F8BE87D65716}" destId="{A3BC0661-380C-45EF-8F55-DC9C69F2B14A}"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8ECB7C-9A32-49AB-890A-F04ACAFFBCE9}"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06737C12-88EA-406A-926C-15F49FCD9E32}">
      <dgm:prSet phldrT="[Text]"/>
      <dgm:spPr/>
      <dgm:t>
        <a:bodyPr/>
        <a:lstStyle/>
        <a:p>
          <a:r>
            <a:rPr lang="en-US" dirty="0"/>
            <a:t>Knowledge	</a:t>
          </a:r>
        </a:p>
      </dgm:t>
    </dgm:pt>
    <dgm:pt modelId="{3EF23BDF-9E40-4004-B9D2-B941900329E2}" type="parTrans" cxnId="{C3A7954D-98F2-45D0-936D-DF567E7C3D32}">
      <dgm:prSet/>
      <dgm:spPr/>
      <dgm:t>
        <a:bodyPr/>
        <a:lstStyle/>
        <a:p>
          <a:endParaRPr lang="en-US"/>
        </a:p>
      </dgm:t>
    </dgm:pt>
    <dgm:pt modelId="{773AE6D5-B956-4BDE-AE7A-D82EF565F0EA}" type="sibTrans" cxnId="{C3A7954D-98F2-45D0-936D-DF567E7C3D32}">
      <dgm:prSet/>
      <dgm:spPr/>
      <dgm:t>
        <a:bodyPr/>
        <a:lstStyle/>
        <a:p>
          <a:endParaRPr lang="en-US"/>
        </a:p>
      </dgm:t>
    </dgm:pt>
    <dgm:pt modelId="{98A8A61B-07F2-4A55-9063-A559DD448612}">
      <dgm:prSet phldrT="[Text]"/>
      <dgm:spPr/>
      <dgm:t>
        <a:bodyPr/>
        <a:lstStyle/>
        <a:p>
          <a:endParaRPr lang="en-US" dirty="0"/>
        </a:p>
      </dgm:t>
    </dgm:pt>
    <dgm:pt modelId="{F598EDA5-C8F4-4F0D-939E-C15EDC56B384}" type="parTrans" cxnId="{B495E2D4-8FD1-4E91-A60E-42938145607E}">
      <dgm:prSet/>
      <dgm:spPr/>
      <dgm:t>
        <a:bodyPr/>
        <a:lstStyle/>
        <a:p>
          <a:endParaRPr lang="en-US"/>
        </a:p>
      </dgm:t>
    </dgm:pt>
    <dgm:pt modelId="{1AC9660E-B1FE-48EF-B20A-40AE9D8E25E3}" type="sibTrans" cxnId="{B495E2D4-8FD1-4E91-A60E-42938145607E}">
      <dgm:prSet/>
      <dgm:spPr/>
      <dgm:t>
        <a:bodyPr/>
        <a:lstStyle/>
        <a:p>
          <a:endParaRPr lang="en-US"/>
        </a:p>
      </dgm:t>
    </dgm:pt>
    <dgm:pt modelId="{D723D64A-CF75-4F4B-B476-8E79557332EC}">
      <dgm:prSet phldrT="[Text]"/>
      <dgm:spPr/>
      <dgm:t>
        <a:bodyPr/>
        <a:lstStyle/>
        <a:p>
          <a:r>
            <a:rPr lang="en-US" dirty="0"/>
            <a:t>Application of Professional Concepts</a:t>
          </a:r>
        </a:p>
      </dgm:t>
    </dgm:pt>
    <dgm:pt modelId="{793B2BE0-19D0-46E5-A850-B56EA4CE4DDD}" type="parTrans" cxnId="{DDB8BF80-202A-4BCF-B505-C25C6C61A6AC}">
      <dgm:prSet/>
      <dgm:spPr/>
      <dgm:t>
        <a:bodyPr/>
        <a:lstStyle/>
        <a:p>
          <a:endParaRPr lang="en-US"/>
        </a:p>
      </dgm:t>
    </dgm:pt>
    <dgm:pt modelId="{2224AAF5-83D2-40DA-9BFD-3DE634702A9C}" type="sibTrans" cxnId="{DDB8BF80-202A-4BCF-B505-C25C6C61A6AC}">
      <dgm:prSet/>
      <dgm:spPr/>
      <dgm:t>
        <a:bodyPr/>
        <a:lstStyle/>
        <a:p>
          <a:endParaRPr lang="en-US"/>
        </a:p>
      </dgm:t>
    </dgm:pt>
    <dgm:pt modelId="{D26CEFA9-7500-4C39-BD3C-1720D093AC8F}">
      <dgm:prSet phldrT="[Text]"/>
      <dgm:spPr/>
      <dgm:t>
        <a:bodyPr/>
        <a:lstStyle/>
        <a:p>
          <a:r>
            <a:rPr lang="en-US" dirty="0"/>
            <a:t>Job Complexity</a:t>
          </a:r>
        </a:p>
      </dgm:t>
    </dgm:pt>
    <dgm:pt modelId="{0B095232-30E4-4E9A-ACF7-6DA013F09620}" type="parTrans" cxnId="{3A4F38E1-07FB-4D36-B979-1AFB49493B99}">
      <dgm:prSet/>
      <dgm:spPr/>
      <dgm:t>
        <a:bodyPr/>
        <a:lstStyle/>
        <a:p>
          <a:endParaRPr lang="en-US"/>
        </a:p>
      </dgm:t>
    </dgm:pt>
    <dgm:pt modelId="{FAE72E9A-0093-49A9-8748-4B6371FC9090}" type="sibTrans" cxnId="{3A4F38E1-07FB-4D36-B979-1AFB49493B99}">
      <dgm:prSet/>
      <dgm:spPr/>
      <dgm:t>
        <a:bodyPr/>
        <a:lstStyle/>
        <a:p>
          <a:endParaRPr lang="en-US"/>
        </a:p>
      </dgm:t>
    </dgm:pt>
    <dgm:pt modelId="{EAF87079-302C-4D60-9CCF-A0F70782FC71}">
      <dgm:prSet phldrT="[Text]"/>
      <dgm:spPr/>
      <dgm:t>
        <a:bodyPr/>
        <a:lstStyle/>
        <a:p>
          <a:r>
            <a:rPr lang="en-US" dirty="0"/>
            <a:t>Narrow or Broad Scope</a:t>
          </a:r>
        </a:p>
      </dgm:t>
    </dgm:pt>
    <dgm:pt modelId="{AD950590-7839-407F-BFD1-BD124D7F84A0}" type="parTrans" cxnId="{ABB9BD2F-77C4-4526-A0EB-AC54CAA74868}">
      <dgm:prSet/>
      <dgm:spPr/>
      <dgm:t>
        <a:bodyPr/>
        <a:lstStyle/>
        <a:p>
          <a:endParaRPr lang="en-US"/>
        </a:p>
      </dgm:t>
    </dgm:pt>
    <dgm:pt modelId="{418D32A0-E8E7-429D-833A-8B907198CE25}" type="sibTrans" cxnId="{ABB9BD2F-77C4-4526-A0EB-AC54CAA74868}">
      <dgm:prSet/>
      <dgm:spPr/>
      <dgm:t>
        <a:bodyPr/>
        <a:lstStyle/>
        <a:p>
          <a:endParaRPr lang="en-US"/>
        </a:p>
      </dgm:t>
    </dgm:pt>
    <dgm:pt modelId="{AE41AFC3-7C45-47F4-BCAA-38BEFC49F196}">
      <dgm:prSet phldrT="[Text]"/>
      <dgm:spPr/>
      <dgm:t>
        <a:bodyPr/>
        <a:lstStyle/>
        <a:p>
          <a:r>
            <a:rPr lang="en-US" dirty="0"/>
            <a:t>Supervision</a:t>
          </a:r>
        </a:p>
      </dgm:t>
    </dgm:pt>
    <dgm:pt modelId="{439C6825-C6CF-4E67-BF32-1CA8817878A5}" type="parTrans" cxnId="{EFB5B427-7191-4700-BEDC-8B758F0E4C0B}">
      <dgm:prSet/>
      <dgm:spPr/>
      <dgm:t>
        <a:bodyPr/>
        <a:lstStyle/>
        <a:p>
          <a:endParaRPr lang="en-US"/>
        </a:p>
      </dgm:t>
    </dgm:pt>
    <dgm:pt modelId="{2FCD332D-A38F-4FB7-9956-DE08619DC955}" type="sibTrans" cxnId="{EFB5B427-7191-4700-BEDC-8B758F0E4C0B}">
      <dgm:prSet/>
      <dgm:spPr/>
      <dgm:t>
        <a:bodyPr/>
        <a:lstStyle/>
        <a:p>
          <a:endParaRPr lang="en-US"/>
        </a:p>
      </dgm:t>
    </dgm:pt>
    <dgm:pt modelId="{9BD23D30-E57E-4BFF-9FA8-C931F22D08B9}">
      <dgm:prSet phldrT="[Text]"/>
      <dgm:spPr/>
      <dgm:t>
        <a:bodyPr/>
        <a:lstStyle/>
        <a:p>
          <a:r>
            <a:rPr lang="en-US" dirty="0"/>
            <a:t>Level of Autonomy</a:t>
          </a:r>
        </a:p>
      </dgm:t>
    </dgm:pt>
    <dgm:pt modelId="{03430164-2F55-4877-921E-BAA0973B1006}" type="parTrans" cxnId="{293757BE-BEE5-49F9-AC15-FC92ADDE143E}">
      <dgm:prSet/>
      <dgm:spPr/>
      <dgm:t>
        <a:bodyPr/>
        <a:lstStyle/>
        <a:p>
          <a:endParaRPr lang="en-US"/>
        </a:p>
      </dgm:t>
    </dgm:pt>
    <dgm:pt modelId="{334AACAF-9D2D-45B6-A4D2-D7C24C64EBB8}" type="sibTrans" cxnId="{293757BE-BEE5-49F9-AC15-FC92ADDE143E}">
      <dgm:prSet/>
      <dgm:spPr/>
      <dgm:t>
        <a:bodyPr/>
        <a:lstStyle/>
        <a:p>
          <a:endParaRPr lang="en-US"/>
        </a:p>
      </dgm:t>
    </dgm:pt>
    <dgm:pt modelId="{50E7F13C-FF45-4C6E-88F2-154BF2C5FEC0}">
      <dgm:prSet phldrT="[Text]"/>
      <dgm:spPr/>
      <dgm:t>
        <a:bodyPr/>
        <a:lstStyle/>
        <a:p>
          <a:r>
            <a:rPr lang="en-US" dirty="0"/>
            <a:t>Impact of Judgement or Decisions</a:t>
          </a:r>
        </a:p>
      </dgm:t>
    </dgm:pt>
    <dgm:pt modelId="{E5AB3D08-8FF5-45AC-88B1-D2DEAE56E162}" type="parTrans" cxnId="{7781EE21-8B9A-48DA-91C4-9FFA9133D3A7}">
      <dgm:prSet/>
      <dgm:spPr/>
      <dgm:t>
        <a:bodyPr/>
        <a:lstStyle/>
        <a:p>
          <a:endParaRPr lang="en-US"/>
        </a:p>
      </dgm:t>
    </dgm:pt>
    <dgm:pt modelId="{22559340-4F45-4EB3-B24A-B4BAAC8AF8F1}" type="sibTrans" cxnId="{7781EE21-8B9A-48DA-91C4-9FFA9133D3A7}">
      <dgm:prSet/>
      <dgm:spPr/>
      <dgm:t>
        <a:bodyPr/>
        <a:lstStyle/>
        <a:p>
          <a:endParaRPr lang="en-US"/>
        </a:p>
      </dgm:t>
    </dgm:pt>
    <dgm:pt modelId="{994B18A5-D9FF-4A94-B03C-AF99A5647A78}">
      <dgm:prSet phldrT="[Text]"/>
      <dgm:spPr/>
      <dgm:t>
        <a:bodyPr/>
        <a:lstStyle/>
        <a:p>
          <a:r>
            <a:rPr lang="en-US" dirty="0"/>
            <a:t>Level of Expertise</a:t>
          </a:r>
        </a:p>
      </dgm:t>
    </dgm:pt>
    <dgm:pt modelId="{77C70EB9-3410-4600-93F7-2A082ED52B29}" type="parTrans" cxnId="{20A9331B-52F3-4F73-B6D1-A1F3C780D579}">
      <dgm:prSet/>
      <dgm:spPr/>
      <dgm:t>
        <a:bodyPr/>
        <a:lstStyle/>
        <a:p>
          <a:endParaRPr lang="en-US"/>
        </a:p>
      </dgm:t>
    </dgm:pt>
    <dgm:pt modelId="{E668CEEC-94D8-4917-A797-6BD92D729754}" type="sibTrans" cxnId="{20A9331B-52F3-4F73-B6D1-A1F3C780D579}">
      <dgm:prSet/>
      <dgm:spPr/>
      <dgm:t>
        <a:bodyPr/>
        <a:lstStyle/>
        <a:p>
          <a:endParaRPr lang="en-US"/>
        </a:p>
      </dgm:t>
    </dgm:pt>
    <dgm:pt modelId="{6B905159-D079-4915-BA93-E235FF79A978}">
      <dgm:prSet phldrT="[Text]"/>
      <dgm:spPr/>
      <dgm:t>
        <a:bodyPr/>
        <a:lstStyle/>
        <a:p>
          <a:endParaRPr lang="en-US" dirty="0"/>
        </a:p>
      </dgm:t>
    </dgm:pt>
    <dgm:pt modelId="{40519394-23A6-4AE2-A99E-FBCF0FB25EB2}" type="sibTrans" cxnId="{C3C8BA91-247A-42CB-B8A5-F2462355D73E}">
      <dgm:prSet/>
      <dgm:spPr/>
      <dgm:t>
        <a:bodyPr/>
        <a:lstStyle/>
        <a:p>
          <a:endParaRPr lang="en-US"/>
        </a:p>
      </dgm:t>
    </dgm:pt>
    <dgm:pt modelId="{9E47148D-3341-4B42-B858-EFA9EDC4EED5}" type="parTrans" cxnId="{C3C8BA91-247A-42CB-B8A5-F2462355D73E}">
      <dgm:prSet/>
      <dgm:spPr/>
      <dgm:t>
        <a:bodyPr/>
        <a:lstStyle/>
        <a:p>
          <a:endParaRPr lang="en-US"/>
        </a:p>
      </dgm:t>
    </dgm:pt>
    <dgm:pt modelId="{1B747AE9-7425-478D-A5C8-8B2AA5363878}">
      <dgm:prSet phldrT="[Text]"/>
      <dgm:spPr/>
      <dgm:t>
        <a:bodyPr/>
        <a:lstStyle/>
        <a:p>
          <a:endParaRPr lang="en-US" dirty="0"/>
        </a:p>
      </dgm:t>
    </dgm:pt>
    <dgm:pt modelId="{4387DDFB-CCCB-4507-BEAA-67B93EFAD9DA}" type="sibTrans" cxnId="{6F411F2F-5847-4FC6-8A5C-749203EB1B75}">
      <dgm:prSet/>
      <dgm:spPr/>
      <dgm:t>
        <a:bodyPr/>
        <a:lstStyle/>
        <a:p>
          <a:endParaRPr lang="en-US"/>
        </a:p>
      </dgm:t>
    </dgm:pt>
    <dgm:pt modelId="{CD7A221C-BD45-41C7-9257-9F6370A3C9A0}" type="parTrans" cxnId="{6F411F2F-5847-4FC6-8A5C-749203EB1B75}">
      <dgm:prSet/>
      <dgm:spPr/>
      <dgm:t>
        <a:bodyPr/>
        <a:lstStyle/>
        <a:p>
          <a:endParaRPr lang="en-US"/>
        </a:p>
      </dgm:t>
    </dgm:pt>
    <dgm:pt modelId="{48FF1F83-B3CE-445C-AD0A-7A060A35482F}">
      <dgm:prSet phldrT="[Text]"/>
      <dgm:spPr/>
      <dgm:t>
        <a:bodyPr/>
        <a:lstStyle/>
        <a:p>
          <a:endParaRPr lang="en-US" dirty="0"/>
        </a:p>
      </dgm:t>
    </dgm:pt>
    <dgm:pt modelId="{6E8591C9-A266-4A9D-AACC-C536BAC6A917}" type="sibTrans" cxnId="{AC17962C-5F3E-435C-A94D-5C10F0A3FD25}">
      <dgm:prSet/>
      <dgm:spPr/>
      <dgm:t>
        <a:bodyPr/>
        <a:lstStyle/>
        <a:p>
          <a:endParaRPr lang="en-US"/>
        </a:p>
      </dgm:t>
    </dgm:pt>
    <dgm:pt modelId="{7370CAC1-FED3-4056-8681-237763FF3303}" type="parTrans" cxnId="{AC17962C-5F3E-435C-A94D-5C10F0A3FD25}">
      <dgm:prSet/>
      <dgm:spPr/>
      <dgm:t>
        <a:bodyPr/>
        <a:lstStyle/>
        <a:p>
          <a:endParaRPr lang="en-US"/>
        </a:p>
      </dgm:t>
    </dgm:pt>
    <dgm:pt modelId="{E446EAE4-0E91-4D7D-8EC2-04FAD36CE297}">
      <dgm:prSet phldrT="[Text]"/>
      <dgm:spPr/>
      <dgm:t>
        <a:bodyPr/>
        <a:lstStyle/>
        <a:p>
          <a:r>
            <a:rPr lang="en-US" dirty="0"/>
            <a:t>Job Scope</a:t>
          </a:r>
        </a:p>
      </dgm:t>
    </dgm:pt>
    <dgm:pt modelId="{9DCDB1D2-EE37-45D3-9391-0E494442E773}" type="sibTrans" cxnId="{6319C840-2891-473E-A4FD-A35182B0497E}">
      <dgm:prSet/>
      <dgm:spPr/>
      <dgm:t>
        <a:bodyPr/>
        <a:lstStyle/>
        <a:p>
          <a:endParaRPr lang="en-US"/>
        </a:p>
      </dgm:t>
    </dgm:pt>
    <dgm:pt modelId="{B01293ED-6632-4170-A01C-E4583B18B45B}" type="parTrans" cxnId="{6319C840-2891-473E-A4FD-A35182B0497E}">
      <dgm:prSet/>
      <dgm:spPr/>
      <dgm:t>
        <a:bodyPr/>
        <a:lstStyle/>
        <a:p>
          <a:endParaRPr lang="en-US"/>
        </a:p>
      </dgm:t>
    </dgm:pt>
    <dgm:pt modelId="{C6660435-19E0-44E0-9717-30705E00D43B}">
      <dgm:prSet phldrT="[Text]"/>
      <dgm:spPr/>
      <dgm:t>
        <a:bodyPr/>
        <a:lstStyle/>
        <a:p>
          <a:r>
            <a:rPr lang="en-US" dirty="0"/>
            <a:t>Range of activities, duties or responsibilities expected for job</a:t>
          </a:r>
        </a:p>
      </dgm:t>
    </dgm:pt>
    <dgm:pt modelId="{3529E44F-CA2A-4473-817C-8D77F1229531}" type="sibTrans" cxnId="{BC414139-D660-4959-9F7B-99D869FBBFC7}">
      <dgm:prSet/>
      <dgm:spPr/>
      <dgm:t>
        <a:bodyPr/>
        <a:lstStyle/>
        <a:p>
          <a:endParaRPr lang="en-US"/>
        </a:p>
      </dgm:t>
    </dgm:pt>
    <dgm:pt modelId="{D66DF716-1B36-4592-8262-566C4A2716E9}" type="parTrans" cxnId="{BC414139-D660-4959-9F7B-99D869FBBFC7}">
      <dgm:prSet/>
      <dgm:spPr/>
      <dgm:t>
        <a:bodyPr/>
        <a:lstStyle/>
        <a:p>
          <a:endParaRPr lang="en-US"/>
        </a:p>
      </dgm:t>
    </dgm:pt>
    <dgm:pt modelId="{C2DF15B2-C1B0-4F66-B772-C28E88DD9610}">
      <dgm:prSet phldrT="[Text]"/>
      <dgm:spPr/>
      <dgm:t>
        <a:bodyPr/>
        <a:lstStyle/>
        <a:p>
          <a:r>
            <a:rPr lang="en-US" dirty="0"/>
            <a:t>Level of impact role has on organization</a:t>
          </a:r>
        </a:p>
      </dgm:t>
    </dgm:pt>
    <dgm:pt modelId="{4D85236E-0AB6-4A8F-A6F7-1E98E5B9CC5F}" type="sibTrans" cxnId="{1C73436C-7112-4844-97B9-DA28BBC972FD}">
      <dgm:prSet/>
      <dgm:spPr/>
      <dgm:t>
        <a:bodyPr/>
        <a:lstStyle/>
        <a:p>
          <a:endParaRPr lang="en-US"/>
        </a:p>
      </dgm:t>
    </dgm:pt>
    <dgm:pt modelId="{230BFF81-9058-4AF6-8F88-5EC250C6488E}" type="parTrans" cxnId="{1C73436C-7112-4844-97B9-DA28BBC972FD}">
      <dgm:prSet/>
      <dgm:spPr/>
      <dgm:t>
        <a:bodyPr/>
        <a:lstStyle/>
        <a:p>
          <a:endParaRPr lang="en-US"/>
        </a:p>
      </dgm:t>
    </dgm:pt>
    <dgm:pt modelId="{A5F17CE5-9A9F-48C6-9E22-CEFEC8148C0F}" type="pres">
      <dgm:prSet presAssocID="{408ECB7C-9A32-49AB-890A-F04ACAFFBCE9}" presName="Name0" presStyleCnt="0">
        <dgm:presLayoutVars>
          <dgm:chMax/>
          <dgm:chPref val="3"/>
          <dgm:dir/>
          <dgm:animOne val="branch"/>
          <dgm:animLvl val="lvl"/>
        </dgm:presLayoutVars>
      </dgm:prSet>
      <dgm:spPr/>
    </dgm:pt>
    <dgm:pt modelId="{9ECE36CD-FDBF-4D2D-B53D-6F28824CE5DB}" type="pres">
      <dgm:prSet presAssocID="{06737C12-88EA-406A-926C-15F49FCD9E32}" presName="composite" presStyleCnt="0"/>
      <dgm:spPr/>
    </dgm:pt>
    <dgm:pt modelId="{90051FD6-F2CF-4A19-8D12-8B744F4824A3}" type="pres">
      <dgm:prSet presAssocID="{06737C12-88EA-406A-926C-15F49FCD9E32}" presName="FirstChild" presStyleLbl="revTx" presStyleIdx="0" presStyleCnt="8">
        <dgm:presLayoutVars>
          <dgm:chMax val="0"/>
          <dgm:chPref val="0"/>
          <dgm:bulletEnabled val="1"/>
        </dgm:presLayoutVars>
      </dgm:prSet>
      <dgm:spPr/>
    </dgm:pt>
    <dgm:pt modelId="{EF12BBB1-1ACA-4EA4-B373-E607A935A186}" type="pres">
      <dgm:prSet presAssocID="{06737C12-88EA-406A-926C-15F49FCD9E32}" presName="Parent" presStyleLbl="alignNode1" presStyleIdx="0" presStyleCnt="4">
        <dgm:presLayoutVars>
          <dgm:chMax val="3"/>
          <dgm:chPref val="3"/>
          <dgm:bulletEnabled val="1"/>
        </dgm:presLayoutVars>
      </dgm:prSet>
      <dgm:spPr/>
    </dgm:pt>
    <dgm:pt modelId="{AA61DADD-83AB-47B1-8E0A-37B852D7A592}" type="pres">
      <dgm:prSet presAssocID="{06737C12-88EA-406A-926C-15F49FCD9E32}" presName="Accent" presStyleLbl="parChTrans1D1" presStyleIdx="0" presStyleCnt="4"/>
      <dgm:spPr/>
    </dgm:pt>
    <dgm:pt modelId="{42035CDB-C244-4F8C-AA9B-F9EEEBE93189}" type="pres">
      <dgm:prSet presAssocID="{06737C12-88EA-406A-926C-15F49FCD9E32}" presName="Child" presStyleLbl="revTx" presStyleIdx="1" presStyleCnt="8">
        <dgm:presLayoutVars>
          <dgm:chMax val="0"/>
          <dgm:chPref val="0"/>
          <dgm:bulletEnabled val="1"/>
        </dgm:presLayoutVars>
      </dgm:prSet>
      <dgm:spPr/>
    </dgm:pt>
    <dgm:pt modelId="{BCFBFB24-89B7-4A52-A8F5-7A21F515C0BB}" type="pres">
      <dgm:prSet presAssocID="{773AE6D5-B956-4BDE-AE7A-D82EF565F0EA}" presName="sibTrans" presStyleCnt="0"/>
      <dgm:spPr/>
    </dgm:pt>
    <dgm:pt modelId="{29D3C18A-78EF-4671-91DB-F3F00CD834F9}" type="pres">
      <dgm:prSet presAssocID="{D26CEFA9-7500-4C39-BD3C-1720D093AC8F}" presName="composite" presStyleCnt="0"/>
      <dgm:spPr/>
    </dgm:pt>
    <dgm:pt modelId="{798A315E-9B5B-4D5A-8FBE-9D3FF0A86999}" type="pres">
      <dgm:prSet presAssocID="{D26CEFA9-7500-4C39-BD3C-1720D093AC8F}" presName="FirstChild" presStyleLbl="revTx" presStyleIdx="2" presStyleCnt="8">
        <dgm:presLayoutVars>
          <dgm:chMax val="0"/>
          <dgm:chPref val="0"/>
          <dgm:bulletEnabled val="1"/>
        </dgm:presLayoutVars>
      </dgm:prSet>
      <dgm:spPr/>
    </dgm:pt>
    <dgm:pt modelId="{96930DA0-CF7E-4C10-953C-D37E5E756F49}" type="pres">
      <dgm:prSet presAssocID="{D26CEFA9-7500-4C39-BD3C-1720D093AC8F}" presName="Parent" presStyleLbl="alignNode1" presStyleIdx="1" presStyleCnt="4">
        <dgm:presLayoutVars>
          <dgm:chMax val="3"/>
          <dgm:chPref val="3"/>
          <dgm:bulletEnabled val="1"/>
        </dgm:presLayoutVars>
      </dgm:prSet>
      <dgm:spPr/>
    </dgm:pt>
    <dgm:pt modelId="{56CF1A68-0A98-4578-B604-D9D47D37D157}" type="pres">
      <dgm:prSet presAssocID="{D26CEFA9-7500-4C39-BD3C-1720D093AC8F}" presName="Accent" presStyleLbl="parChTrans1D1" presStyleIdx="1" presStyleCnt="4"/>
      <dgm:spPr/>
    </dgm:pt>
    <dgm:pt modelId="{6CB805DD-428E-4420-ABC9-AD81431C324A}" type="pres">
      <dgm:prSet presAssocID="{D26CEFA9-7500-4C39-BD3C-1720D093AC8F}" presName="Child" presStyleLbl="revTx" presStyleIdx="3" presStyleCnt="8">
        <dgm:presLayoutVars>
          <dgm:chMax val="0"/>
          <dgm:chPref val="0"/>
          <dgm:bulletEnabled val="1"/>
        </dgm:presLayoutVars>
      </dgm:prSet>
      <dgm:spPr/>
    </dgm:pt>
    <dgm:pt modelId="{FE17A64B-75F2-45E8-9A9A-1971165E7A94}" type="pres">
      <dgm:prSet presAssocID="{FAE72E9A-0093-49A9-8748-4B6371FC9090}" presName="sibTrans" presStyleCnt="0"/>
      <dgm:spPr/>
    </dgm:pt>
    <dgm:pt modelId="{69FDAD74-E70D-4E5A-88FB-3E96FBE0E5DB}" type="pres">
      <dgm:prSet presAssocID="{AE41AFC3-7C45-47F4-BCAA-38BEFC49F196}" presName="composite" presStyleCnt="0"/>
      <dgm:spPr/>
    </dgm:pt>
    <dgm:pt modelId="{4098AFA3-AF96-4280-9AA7-8F92B0B6A7B6}" type="pres">
      <dgm:prSet presAssocID="{AE41AFC3-7C45-47F4-BCAA-38BEFC49F196}" presName="FirstChild" presStyleLbl="revTx" presStyleIdx="4" presStyleCnt="8">
        <dgm:presLayoutVars>
          <dgm:chMax val="0"/>
          <dgm:chPref val="0"/>
          <dgm:bulletEnabled val="1"/>
        </dgm:presLayoutVars>
      </dgm:prSet>
      <dgm:spPr/>
    </dgm:pt>
    <dgm:pt modelId="{2D3294A8-78AA-46C8-9037-A1186DF7B573}" type="pres">
      <dgm:prSet presAssocID="{AE41AFC3-7C45-47F4-BCAA-38BEFC49F196}" presName="Parent" presStyleLbl="alignNode1" presStyleIdx="2" presStyleCnt="4">
        <dgm:presLayoutVars>
          <dgm:chMax val="3"/>
          <dgm:chPref val="3"/>
          <dgm:bulletEnabled val="1"/>
        </dgm:presLayoutVars>
      </dgm:prSet>
      <dgm:spPr/>
    </dgm:pt>
    <dgm:pt modelId="{7ADC7A0C-321E-4C3A-AF36-2EBAB6E15CB9}" type="pres">
      <dgm:prSet presAssocID="{AE41AFC3-7C45-47F4-BCAA-38BEFC49F196}" presName="Accent" presStyleLbl="parChTrans1D1" presStyleIdx="2" presStyleCnt="4"/>
      <dgm:spPr/>
    </dgm:pt>
    <dgm:pt modelId="{CFB39F3A-3E31-4C7A-880D-A4F6A0540313}" type="pres">
      <dgm:prSet presAssocID="{AE41AFC3-7C45-47F4-BCAA-38BEFC49F196}" presName="Child" presStyleLbl="revTx" presStyleIdx="5" presStyleCnt="8">
        <dgm:presLayoutVars>
          <dgm:chMax val="0"/>
          <dgm:chPref val="0"/>
          <dgm:bulletEnabled val="1"/>
        </dgm:presLayoutVars>
      </dgm:prSet>
      <dgm:spPr/>
    </dgm:pt>
    <dgm:pt modelId="{5E7726D3-7707-4B8C-ADC3-26CCBA0C4CC5}" type="pres">
      <dgm:prSet presAssocID="{2FCD332D-A38F-4FB7-9956-DE08619DC955}" presName="sibTrans" presStyleCnt="0"/>
      <dgm:spPr/>
    </dgm:pt>
    <dgm:pt modelId="{55534DEC-AF3A-48FD-ACC6-ACA229789A23}" type="pres">
      <dgm:prSet presAssocID="{E446EAE4-0E91-4D7D-8EC2-04FAD36CE297}" presName="composite" presStyleCnt="0"/>
      <dgm:spPr/>
    </dgm:pt>
    <dgm:pt modelId="{AC82DB9E-3048-4F67-9BE6-4BA83D6721C1}" type="pres">
      <dgm:prSet presAssocID="{E446EAE4-0E91-4D7D-8EC2-04FAD36CE297}" presName="FirstChild" presStyleLbl="revTx" presStyleIdx="6" presStyleCnt="8">
        <dgm:presLayoutVars>
          <dgm:chMax val="0"/>
          <dgm:chPref val="0"/>
          <dgm:bulletEnabled val="1"/>
        </dgm:presLayoutVars>
      </dgm:prSet>
      <dgm:spPr/>
    </dgm:pt>
    <dgm:pt modelId="{C3D45D90-1F57-43FB-BB27-0F3AA02E7A21}" type="pres">
      <dgm:prSet presAssocID="{E446EAE4-0E91-4D7D-8EC2-04FAD36CE297}" presName="Parent" presStyleLbl="alignNode1" presStyleIdx="3" presStyleCnt="4">
        <dgm:presLayoutVars>
          <dgm:chMax val="3"/>
          <dgm:chPref val="3"/>
          <dgm:bulletEnabled val="1"/>
        </dgm:presLayoutVars>
      </dgm:prSet>
      <dgm:spPr/>
    </dgm:pt>
    <dgm:pt modelId="{418D3382-A048-41B1-A69D-5083E0284829}" type="pres">
      <dgm:prSet presAssocID="{E446EAE4-0E91-4D7D-8EC2-04FAD36CE297}" presName="Accent" presStyleLbl="parChTrans1D1" presStyleIdx="3" presStyleCnt="4"/>
      <dgm:spPr/>
    </dgm:pt>
    <dgm:pt modelId="{698E2E9A-186E-4379-A954-78AFED563624}" type="pres">
      <dgm:prSet presAssocID="{E446EAE4-0E91-4D7D-8EC2-04FAD36CE297}" presName="Child" presStyleLbl="revTx" presStyleIdx="7" presStyleCnt="8">
        <dgm:presLayoutVars>
          <dgm:chMax val="0"/>
          <dgm:chPref val="0"/>
          <dgm:bulletEnabled val="1"/>
        </dgm:presLayoutVars>
      </dgm:prSet>
      <dgm:spPr/>
    </dgm:pt>
  </dgm:ptLst>
  <dgm:cxnLst>
    <dgm:cxn modelId="{20A9331B-52F3-4F73-B6D1-A1F3C780D579}" srcId="{06737C12-88EA-406A-926C-15F49FCD9E32}" destId="{994B18A5-D9FF-4A94-B03C-AF99A5647A78}" srcOrd="2" destOrd="0" parTransId="{77C70EB9-3410-4600-93F7-2A082ED52B29}" sibTransId="{E668CEEC-94D8-4917-A797-6BD92D729754}"/>
    <dgm:cxn modelId="{7781EE21-8B9A-48DA-91C4-9FFA9133D3A7}" srcId="{D26CEFA9-7500-4C39-BD3C-1720D093AC8F}" destId="{50E7F13C-FF45-4C6E-88F2-154BF2C5FEC0}" srcOrd="2" destOrd="0" parTransId="{E5AB3D08-8FF5-45AC-88B1-D2DEAE56E162}" sibTransId="{22559340-4F45-4EB3-B24A-B4BAAC8AF8F1}"/>
    <dgm:cxn modelId="{DE083B22-BADF-4F3B-9744-2B0D6E1F971A}" type="presOf" srcId="{D26CEFA9-7500-4C39-BD3C-1720D093AC8F}" destId="{96930DA0-CF7E-4C10-953C-D37E5E756F49}" srcOrd="0" destOrd="0" presId="urn:microsoft.com/office/officeart/2011/layout/TabList"/>
    <dgm:cxn modelId="{EFB5B427-7191-4700-BEDC-8B758F0E4C0B}" srcId="{408ECB7C-9A32-49AB-890A-F04ACAFFBCE9}" destId="{AE41AFC3-7C45-47F4-BCAA-38BEFC49F196}" srcOrd="2" destOrd="0" parTransId="{439C6825-C6CF-4E67-BF32-1CA8817878A5}" sibTransId="{2FCD332D-A38F-4FB7-9956-DE08619DC955}"/>
    <dgm:cxn modelId="{013BB82B-5375-4B01-8813-614E26EF4511}" type="presOf" srcId="{9BD23D30-E57E-4BFF-9FA8-C931F22D08B9}" destId="{CFB39F3A-3E31-4C7A-880D-A4F6A0540313}" srcOrd="0" destOrd="0" presId="urn:microsoft.com/office/officeart/2011/layout/TabList"/>
    <dgm:cxn modelId="{AC17962C-5F3E-435C-A94D-5C10F0A3FD25}" srcId="{E446EAE4-0E91-4D7D-8EC2-04FAD36CE297}" destId="{48FF1F83-B3CE-445C-AD0A-7A060A35482F}" srcOrd="0" destOrd="0" parTransId="{7370CAC1-FED3-4056-8681-237763FF3303}" sibTransId="{6E8591C9-A266-4A9D-AACC-C536BAC6A917}"/>
    <dgm:cxn modelId="{6F411F2F-5847-4FC6-8A5C-749203EB1B75}" srcId="{AE41AFC3-7C45-47F4-BCAA-38BEFC49F196}" destId="{1B747AE9-7425-478D-A5C8-8B2AA5363878}" srcOrd="0" destOrd="0" parTransId="{CD7A221C-BD45-41C7-9257-9F6370A3C9A0}" sibTransId="{4387DDFB-CCCB-4507-BEAA-67B93EFAD9DA}"/>
    <dgm:cxn modelId="{ABB9BD2F-77C4-4526-A0EB-AC54CAA74868}" srcId="{D26CEFA9-7500-4C39-BD3C-1720D093AC8F}" destId="{EAF87079-302C-4D60-9CCF-A0F70782FC71}" srcOrd="1" destOrd="0" parTransId="{AD950590-7839-407F-BFD1-BD124D7F84A0}" sibTransId="{418D32A0-E8E7-429D-833A-8B907198CE25}"/>
    <dgm:cxn modelId="{BC414139-D660-4959-9F7B-99D869FBBFC7}" srcId="{E446EAE4-0E91-4D7D-8EC2-04FAD36CE297}" destId="{C6660435-19E0-44E0-9717-30705E00D43B}" srcOrd="1" destOrd="0" parTransId="{D66DF716-1B36-4592-8262-566C4A2716E9}" sibTransId="{3529E44F-CA2A-4473-817C-8D77F1229531}"/>
    <dgm:cxn modelId="{6319C840-2891-473E-A4FD-A35182B0497E}" srcId="{408ECB7C-9A32-49AB-890A-F04ACAFFBCE9}" destId="{E446EAE4-0E91-4D7D-8EC2-04FAD36CE297}" srcOrd="3" destOrd="0" parTransId="{B01293ED-6632-4170-A01C-E4583B18B45B}" sibTransId="{9DCDB1D2-EE37-45D3-9391-0E494442E773}"/>
    <dgm:cxn modelId="{411CAA5C-6106-4EDB-A339-CDEA0D21FC02}" type="presOf" srcId="{48FF1F83-B3CE-445C-AD0A-7A060A35482F}" destId="{AC82DB9E-3048-4F67-9BE6-4BA83D6721C1}" srcOrd="0" destOrd="0" presId="urn:microsoft.com/office/officeart/2011/layout/TabList"/>
    <dgm:cxn modelId="{1C73436C-7112-4844-97B9-DA28BBC972FD}" srcId="{E446EAE4-0E91-4D7D-8EC2-04FAD36CE297}" destId="{C2DF15B2-C1B0-4F66-B772-C28E88DD9610}" srcOrd="2" destOrd="0" parTransId="{230BFF81-9058-4AF6-8F88-5EC250C6488E}" sibTransId="{4D85236E-0AB6-4A8F-A6F7-1E98E5B9CC5F}"/>
    <dgm:cxn modelId="{C3A7954D-98F2-45D0-936D-DF567E7C3D32}" srcId="{408ECB7C-9A32-49AB-890A-F04ACAFFBCE9}" destId="{06737C12-88EA-406A-926C-15F49FCD9E32}" srcOrd="0" destOrd="0" parTransId="{3EF23BDF-9E40-4004-B9D2-B941900329E2}" sibTransId="{773AE6D5-B956-4BDE-AE7A-D82EF565F0EA}"/>
    <dgm:cxn modelId="{EEBA7B76-E53E-499A-B8CF-B4AD05216519}" type="presOf" srcId="{1B747AE9-7425-478D-A5C8-8B2AA5363878}" destId="{4098AFA3-AF96-4280-9AA7-8F92B0B6A7B6}" srcOrd="0" destOrd="0" presId="urn:microsoft.com/office/officeart/2011/layout/TabList"/>
    <dgm:cxn modelId="{DDB8BF80-202A-4BCF-B505-C25C6C61A6AC}" srcId="{06737C12-88EA-406A-926C-15F49FCD9E32}" destId="{D723D64A-CF75-4F4B-B476-8E79557332EC}" srcOrd="1" destOrd="0" parTransId="{793B2BE0-19D0-46E5-A850-B56EA4CE4DDD}" sibTransId="{2224AAF5-83D2-40DA-9BFD-3DE634702A9C}"/>
    <dgm:cxn modelId="{016CBA86-54E5-4D9C-AAF7-006162A13A07}" type="presOf" srcId="{E446EAE4-0E91-4D7D-8EC2-04FAD36CE297}" destId="{C3D45D90-1F57-43FB-BB27-0F3AA02E7A21}" srcOrd="0" destOrd="0" presId="urn:microsoft.com/office/officeart/2011/layout/TabList"/>
    <dgm:cxn modelId="{FA385E87-8B58-4858-81E5-1C71FDFE3187}" type="presOf" srcId="{06737C12-88EA-406A-926C-15F49FCD9E32}" destId="{EF12BBB1-1ACA-4EA4-B373-E607A935A186}" srcOrd="0" destOrd="0" presId="urn:microsoft.com/office/officeart/2011/layout/TabList"/>
    <dgm:cxn modelId="{5DEF1B8C-532D-44E4-BBB3-1AC72E8851AF}" type="presOf" srcId="{D723D64A-CF75-4F4B-B476-8E79557332EC}" destId="{42035CDB-C244-4F8C-AA9B-F9EEEBE93189}" srcOrd="0" destOrd="0" presId="urn:microsoft.com/office/officeart/2011/layout/TabList"/>
    <dgm:cxn modelId="{C3C8BA91-247A-42CB-B8A5-F2462355D73E}" srcId="{D26CEFA9-7500-4C39-BD3C-1720D093AC8F}" destId="{6B905159-D079-4915-BA93-E235FF79A978}" srcOrd="0" destOrd="0" parTransId="{9E47148D-3341-4B42-B858-EFA9EDC4EED5}" sibTransId="{40519394-23A6-4AE2-A99E-FBCF0FB25EB2}"/>
    <dgm:cxn modelId="{5C9E84A2-0AE3-4F6B-BD28-BE26C5C1563B}" type="presOf" srcId="{50E7F13C-FF45-4C6E-88F2-154BF2C5FEC0}" destId="{6CB805DD-428E-4420-ABC9-AD81431C324A}" srcOrd="0" destOrd="1" presId="urn:microsoft.com/office/officeart/2011/layout/TabList"/>
    <dgm:cxn modelId="{293757BE-BEE5-49F9-AC15-FC92ADDE143E}" srcId="{AE41AFC3-7C45-47F4-BCAA-38BEFC49F196}" destId="{9BD23D30-E57E-4BFF-9FA8-C931F22D08B9}" srcOrd="1" destOrd="0" parTransId="{03430164-2F55-4877-921E-BAA0973B1006}" sibTransId="{334AACAF-9D2D-45B6-A4D2-D7C24C64EBB8}"/>
    <dgm:cxn modelId="{43B750C8-6C66-4E85-8DA1-8CBD81CA6900}" type="presOf" srcId="{EAF87079-302C-4D60-9CCF-A0F70782FC71}" destId="{6CB805DD-428E-4420-ABC9-AD81431C324A}" srcOrd="0" destOrd="0" presId="urn:microsoft.com/office/officeart/2011/layout/TabList"/>
    <dgm:cxn modelId="{02C300CC-6998-4295-B8DC-DD7F86B06D64}" type="presOf" srcId="{98A8A61B-07F2-4A55-9063-A559DD448612}" destId="{90051FD6-F2CF-4A19-8D12-8B744F4824A3}" srcOrd="0" destOrd="0" presId="urn:microsoft.com/office/officeart/2011/layout/TabList"/>
    <dgm:cxn modelId="{B495E2D4-8FD1-4E91-A60E-42938145607E}" srcId="{06737C12-88EA-406A-926C-15F49FCD9E32}" destId="{98A8A61B-07F2-4A55-9063-A559DD448612}" srcOrd="0" destOrd="0" parTransId="{F598EDA5-C8F4-4F0D-939E-C15EDC56B384}" sibTransId="{1AC9660E-B1FE-48EF-B20A-40AE9D8E25E3}"/>
    <dgm:cxn modelId="{1C49F2D8-16D4-47B7-815B-4D1C6F94062E}" type="presOf" srcId="{408ECB7C-9A32-49AB-890A-F04ACAFFBCE9}" destId="{A5F17CE5-9A9F-48C6-9E22-CEFEC8148C0F}" srcOrd="0" destOrd="0" presId="urn:microsoft.com/office/officeart/2011/layout/TabList"/>
    <dgm:cxn modelId="{DB972CD9-3290-4FCF-8540-ECF2CCFE13B4}" type="presOf" srcId="{C6660435-19E0-44E0-9717-30705E00D43B}" destId="{698E2E9A-186E-4379-A954-78AFED563624}" srcOrd="0" destOrd="0" presId="urn:microsoft.com/office/officeart/2011/layout/TabList"/>
    <dgm:cxn modelId="{3A4F38E1-07FB-4D36-B979-1AFB49493B99}" srcId="{408ECB7C-9A32-49AB-890A-F04ACAFFBCE9}" destId="{D26CEFA9-7500-4C39-BD3C-1720D093AC8F}" srcOrd="1" destOrd="0" parTransId="{0B095232-30E4-4E9A-ACF7-6DA013F09620}" sibTransId="{FAE72E9A-0093-49A9-8748-4B6371FC9090}"/>
    <dgm:cxn modelId="{9461C7E1-9356-4338-A4CB-59C25D181AC0}" type="presOf" srcId="{6B905159-D079-4915-BA93-E235FF79A978}" destId="{798A315E-9B5B-4D5A-8FBE-9D3FF0A86999}" srcOrd="0" destOrd="0" presId="urn:microsoft.com/office/officeart/2011/layout/TabList"/>
    <dgm:cxn modelId="{BBAD30E3-6EC0-4393-92FD-CCD041EB2243}" type="presOf" srcId="{AE41AFC3-7C45-47F4-BCAA-38BEFC49F196}" destId="{2D3294A8-78AA-46C8-9037-A1186DF7B573}" srcOrd="0" destOrd="0" presId="urn:microsoft.com/office/officeart/2011/layout/TabList"/>
    <dgm:cxn modelId="{3B3EEBE8-CA0E-43A7-BA80-10328AA6C958}" type="presOf" srcId="{C2DF15B2-C1B0-4F66-B772-C28E88DD9610}" destId="{698E2E9A-186E-4379-A954-78AFED563624}" srcOrd="0" destOrd="1" presId="urn:microsoft.com/office/officeart/2011/layout/TabList"/>
    <dgm:cxn modelId="{57B32EE9-9EA9-4EDB-9C1C-492BDC2F8609}" type="presOf" srcId="{994B18A5-D9FF-4A94-B03C-AF99A5647A78}" destId="{42035CDB-C244-4F8C-AA9B-F9EEEBE93189}" srcOrd="0" destOrd="1" presId="urn:microsoft.com/office/officeart/2011/layout/TabList"/>
    <dgm:cxn modelId="{AA61FA96-78CA-4AB5-9F78-6AA4E0ED21F1}" type="presParOf" srcId="{A5F17CE5-9A9F-48C6-9E22-CEFEC8148C0F}" destId="{9ECE36CD-FDBF-4D2D-B53D-6F28824CE5DB}" srcOrd="0" destOrd="0" presId="urn:microsoft.com/office/officeart/2011/layout/TabList"/>
    <dgm:cxn modelId="{C8FAD8E2-8A97-4FF6-82DB-2B01A89C6152}" type="presParOf" srcId="{9ECE36CD-FDBF-4D2D-B53D-6F28824CE5DB}" destId="{90051FD6-F2CF-4A19-8D12-8B744F4824A3}" srcOrd="0" destOrd="0" presId="urn:microsoft.com/office/officeart/2011/layout/TabList"/>
    <dgm:cxn modelId="{F6E0B1B2-B72C-4DD4-9CFA-421493B433AC}" type="presParOf" srcId="{9ECE36CD-FDBF-4D2D-B53D-6F28824CE5DB}" destId="{EF12BBB1-1ACA-4EA4-B373-E607A935A186}" srcOrd="1" destOrd="0" presId="urn:microsoft.com/office/officeart/2011/layout/TabList"/>
    <dgm:cxn modelId="{D08466F6-D00A-4FA2-A3C5-66D9C07E0FE2}" type="presParOf" srcId="{9ECE36CD-FDBF-4D2D-B53D-6F28824CE5DB}" destId="{AA61DADD-83AB-47B1-8E0A-37B852D7A592}" srcOrd="2" destOrd="0" presId="urn:microsoft.com/office/officeart/2011/layout/TabList"/>
    <dgm:cxn modelId="{6C91C562-63D6-4E76-8A09-7E68928501FA}" type="presParOf" srcId="{A5F17CE5-9A9F-48C6-9E22-CEFEC8148C0F}" destId="{42035CDB-C244-4F8C-AA9B-F9EEEBE93189}" srcOrd="1" destOrd="0" presId="urn:microsoft.com/office/officeart/2011/layout/TabList"/>
    <dgm:cxn modelId="{A562AD1B-3009-41DA-BC2B-9396DC468FF2}" type="presParOf" srcId="{A5F17CE5-9A9F-48C6-9E22-CEFEC8148C0F}" destId="{BCFBFB24-89B7-4A52-A8F5-7A21F515C0BB}" srcOrd="2" destOrd="0" presId="urn:microsoft.com/office/officeart/2011/layout/TabList"/>
    <dgm:cxn modelId="{2C156402-A50B-4C07-A677-9AAC13634F53}" type="presParOf" srcId="{A5F17CE5-9A9F-48C6-9E22-CEFEC8148C0F}" destId="{29D3C18A-78EF-4671-91DB-F3F00CD834F9}" srcOrd="3" destOrd="0" presId="urn:microsoft.com/office/officeart/2011/layout/TabList"/>
    <dgm:cxn modelId="{24C4A4B2-8ED3-4244-A1F5-990684507D60}" type="presParOf" srcId="{29D3C18A-78EF-4671-91DB-F3F00CD834F9}" destId="{798A315E-9B5B-4D5A-8FBE-9D3FF0A86999}" srcOrd="0" destOrd="0" presId="urn:microsoft.com/office/officeart/2011/layout/TabList"/>
    <dgm:cxn modelId="{61A0D5AE-C4DD-4823-A366-06444A6AD90D}" type="presParOf" srcId="{29D3C18A-78EF-4671-91DB-F3F00CD834F9}" destId="{96930DA0-CF7E-4C10-953C-D37E5E756F49}" srcOrd="1" destOrd="0" presId="urn:microsoft.com/office/officeart/2011/layout/TabList"/>
    <dgm:cxn modelId="{49154B03-A031-422D-A69F-81FA00DEB86C}" type="presParOf" srcId="{29D3C18A-78EF-4671-91DB-F3F00CD834F9}" destId="{56CF1A68-0A98-4578-B604-D9D47D37D157}" srcOrd="2" destOrd="0" presId="urn:microsoft.com/office/officeart/2011/layout/TabList"/>
    <dgm:cxn modelId="{9161177F-BD99-49EE-B19A-4B9FA3C6C1E5}" type="presParOf" srcId="{A5F17CE5-9A9F-48C6-9E22-CEFEC8148C0F}" destId="{6CB805DD-428E-4420-ABC9-AD81431C324A}" srcOrd="4" destOrd="0" presId="urn:microsoft.com/office/officeart/2011/layout/TabList"/>
    <dgm:cxn modelId="{38405BBC-11EA-4CE3-9131-12D7EC7A7DDD}" type="presParOf" srcId="{A5F17CE5-9A9F-48C6-9E22-CEFEC8148C0F}" destId="{FE17A64B-75F2-45E8-9A9A-1971165E7A94}" srcOrd="5" destOrd="0" presId="urn:microsoft.com/office/officeart/2011/layout/TabList"/>
    <dgm:cxn modelId="{22516C03-DB54-4926-B572-E8C6E884D594}" type="presParOf" srcId="{A5F17CE5-9A9F-48C6-9E22-CEFEC8148C0F}" destId="{69FDAD74-E70D-4E5A-88FB-3E96FBE0E5DB}" srcOrd="6" destOrd="0" presId="urn:microsoft.com/office/officeart/2011/layout/TabList"/>
    <dgm:cxn modelId="{799046B4-934A-4CDD-9193-07BE7A7C3E56}" type="presParOf" srcId="{69FDAD74-E70D-4E5A-88FB-3E96FBE0E5DB}" destId="{4098AFA3-AF96-4280-9AA7-8F92B0B6A7B6}" srcOrd="0" destOrd="0" presId="urn:microsoft.com/office/officeart/2011/layout/TabList"/>
    <dgm:cxn modelId="{644DE1F3-5360-43CF-9127-8E6B5EEF2FED}" type="presParOf" srcId="{69FDAD74-E70D-4E5A-88FB-3E96FBE0E5DB}" destId="{2D3294A8-78AA-46C8-9037-A1186DF7B573}" srcOrd="1" destOrd="0" presId="urn:microsoft.com/office/officeart/2011/layout/TabList"/>
    <dgm:cxn modelId="{D14C95C5-4963-454F-9E23-1BFFADB6ABCE}" type="presParOf" srcId="{69FDAD74-E70D-4E5A-88FB-3E96FBE0E5DB}" destId="{7ADC7A0C-321E-4C3A-AF36-2EBAB6E15CB9}" srcOrd="2" destOrd="0" presId="urn:microsoft.com/office/officeart/2011/layout/TabList"/>
    <dgm:cxn modelId="{1E69E875-E66B-40C8-9F4C-BB045523EAC4}" type="presParOf" srcId="{A5F17CE5-9A9F-48C6-9E22-CEFEC8148C0F}" destId="{CFB39F3A-3E31-4C7A-880D-A4F6A0540313}" srcOrd="7" destOrd="0" presId="urn:microsoft.com/office/officeart/2011/layout/TabList"/>
    <dgm:cxn modelId="{B6220044-333B-49DC-9421-42B317B94CC5}" type="presParOf" srcId="{A5F17CE5-9A9F-48C6-9E22-CEFEC8148C0F}" destId="{5E7726D3-7707-4B8C-ADC3-26CCBA0C4CC5}" srcOrd="8" destOrd="0" presId="urn:microsoft.com/office/officeart/2011/layout/TabList"/>
    <dgm:cxn modelId="{EE520E20-8427-4614-8A73-AB2EC7C1034A}" type="presParOf" srcId="{A5F17CE5-9A9F-48C6-9E22-CEFEC8148C0F}" destId="{55534DEC-AF3A-48FD-ACC6-ACA229789A23}" srcOrd="9" destOrd="0" presId="urn:microsoft.com/office/officeart/2011/layout/TabList"/>
    <dgm:cxn modelId="{8251444F-39D6-46C4-8E8F-2745EF07D99B}" type="presParOf" srcId="{55534DEC-AF3A-48FD-ACC6-ACA229789A23}" destId="{AC82DB9E-3048-4F67-9BE6-4BA83D6721C1}" srcOrd="0" destOrd="0" presId="urn:microsoft.com/office/officeart/2011/layout/TabList"/>
    <dgm:cxn modelId="{47239E14-A0E5-4675-9AF5-83B87E15784E}" type="presParOf" srcId="{55534DEC-AF3A-48FD-ACC6-ACA229789A23}" destId="{C3D45D90-1F57-43FB-BB27-0F3AA02E7A21}" srcOrd="1" destOrd="0" presId="urn:microsoft.com/office/officeart/2011/layout/TabList"/>
    <dgm:cxn modelId="{3C96076F-C974-43DE-A6B9-177B97F1A052}" type="presParOf" srcId="{55534DEC-AF3A-48FD-ACC6-ACA229789A23}" destId="{418D3382-A048-41B1-A69D-5083E0284829}" srcOrd="2" destOrd="0" presId="urn:microsoft.com/office/officeart/2011/layout/TabList"/>
    <dgm:cxn modelId="{8E824028-B6DF-49E9-A284-09E796B6B6EA}" type="presParOf" srcId="{A5F17CE5-9A9F-48C6-9E22-CEFEC8148C0F}" destId="{698E2E9A-186E-4379-A954-78AFED563624}" srcOrd="10"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2FDCD-6100-471E-8ADB-149D3281D172}">
      <dsp:nvSpPr>
        <dsp:cNvPr id="0" name=""/>
        <dsp:cNvSpPr/>
      </dsp:nvSpPr>
      <dsp:spPr>
        <a:xfrm>
          <a:off x="2780036" y="315746"/>
          <a:ext cx="4080415" cy="4080415"/>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Employees</a:t>
          </a:r>
        </a:p>
        <a:p>
          <a:pPr marL="0" lvl="0" indent="0" algn="ctr" defTabSz="711200">
            <a:lnSpc>
              <a:spcPct val="90000"/>
            </a:lnSpc>
            <a:spcBef>
              <a:spcPct val="0"/>
            </a:spcBef>
            <a:spcAft>
              <a:spcPct val="35000"/>
            </a:spcAft>
            <a:buNone/>
          </a:pPr>
          <a:r>
            <a:rPr lang="en-US" sz="1100" kern="1200" dirty="0"/>
            <a:t>- Strive for excellence</a:t>
          </a:r>
        </a:p>
        <a:p>
          <a:pPr marL="0" lvl="0" indent="0" algn="ctr" defTabSz="711200">
            <a:lnSpc>
              <a:spcPct val="90000"/>
            </a:lnSpc>
            <a:spcBef>
              <a:spcPct val="0"/>
            </a:spcBef>
            <a:spcAft>
              <a:spcPct val="35000"/>
            </a:spcAft>
            <a:buNone/>
          </a:pPr>
          <a:r>
            <a:rPr lang="en-US" sz="1100" kern="1200" dirty="0"/>
            <a:t>- Take active role in development</a:t>
          </a:r>
        </a:p>
      </dsp:txBody>
      <dsp:txXfrm>
        <a:off x="4930511" y="1180405"/>
        <a:ext cx="1457291" cy="1214409"/>
      </dsp:txXfrm>
    </dsp:sp>
    <dsp:sp modelId="{6D12A603-5AC9-4980-BC59-A18199288850}">
      <dsp:nvSpPr>
        <dsp:cNvPr id="0" name=""/>
        <dsp:cNvSpPr/>
      </dsp:nvSpPr>
      <dsp:spPr>
        <a:xfrm>
          <a:off x="2695998" y="461475"/>
          <a:ext cx="4080415" cy="4080415"/>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Pfenex</a:t>
          </a:r>
        </a:p>
        <a:p>
          <a:pPr marL="0" lvl="0" indent="0" algn="ctr" defTabSz="711200">
            <a:lnSpc>
              <a:spcPct val="90000"/>
            </a:lnSpc>
            <a:spcBef>
              <a:spcPct val="0"/>
            </a:spcBef>
            <a:spcAft>
              <a:spcPct val="35000"/>
            </a:spcAft>
            <a:buNone/>
          </a:pPr>
          <a:r>
            <a:rPr lang="en-US" sz="1600" kern="1200" dirty="0"/>
            <a:t>- </a:t>
          </a:r>
          <a:r>
            <a:rPr lang="en-US" sz="1100" kern="1200" dirty="0"/>
            <a:t>Provides systems, tools and training</a:t>
          </a:r>
        </a:p>
      </dsp:txBody>
      <dsp:txXfrm>
        <a:off x="3667526" y="3108887"/>
        <a:ext cx="2185936" cy="1068680"/>
      </dsp:txXfrm>
    </dsp:sp>
    <dsp:sp modelId="{6AD7BB09-204C-480D-8E5D-2CE0D6812476}">
      <dsp:nvSpPr>
        <dsp:cNvPr id="0" name=""/>
        <dsp:cNvSpPr/>
      </dsp:nvSpPr>
      <dsp:spPr>
        <a:xfrm>
          <a:off x="2611961" y="315746"/>
          <a:ext cx="4080415" cy="4080415"/>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Managers</a:t>
          </a:r>
        </a:p>
        <a:p>
          <a:pPr marL="0" lvl="0" indent="0" algn="ctr" defTabSz="711200">
            <a:lnSpc>
              <a:spcPct val="90000"/>
            </a:lnSpc>
            <a:spcBef>
              <a:spcPct val="0"/>
            </a:spcBef>
            <a:spcAft>
              <a:spcPct val="35000"/>
            </a:spcAft>
            <a:buNone/>
          </a:pPr>
          <a:r>
            <a:rPr lang="en-US" sz="1100" kern="1200" dirty="0"/>
            <a:t>- Set Expectations</a:t>
          </a:r>
        </a:p>
        <a:p>
          <a:pPr marL="0" lvl="0" indent="0" algn="ctr" defTabSz="711200">
            <a:lnSpc>
              <a:spcPct val="90000"/>
            </a:lnSpc>
            <a:spcBef>
              <a:spcPct val="0"/>
            </a:spcBef>
            <a:spcAft>
              <a:spcPct val="35000"/>
            </a:spcAft>
            <a:buNone/>
          </a:pPr>
          <a:r>
            <a:rPr lang="en-US" sz="1100" kern="1200" dirty="0"/>
            <a:t>- Provide coaching &amp; feedback</a:t>
          </a:r>
        </a:p>
      </dsp:txBody>
      <dsp:txXfrm>
        <a:off x="3084609" y="1180405"/>
        <a:ext cx="1457291" cy="1214409"/>
      </dsp:txXfrm>
    </dsp:sp>
    <dsp:sp modelId="{DE814F11-F415-4331-B659-72887E2E7857}">
      <dsp:nvSpPr>
        <dsp:cNvPr id="0" name=""/>
        <dsp:cNvSpPr/>
      </dsp:nvSpPr>
      <dsp:spPr>
        <a:xfrm>
          <a:off x="2527775" y="63149"/>
          <a:ext cx="4585609" cy="4585609"/>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698169-8BE8-4209-80E6-A823430DD005}">
      <dsp:nvSpPr>
        <dsp:cNvPr id="0" name=""/>
        <dsp:cNvSpPr/>
      </dsp:nvSpPr>
      <dsp:spPr>
        <a:xfrm>
          <a:off x="2443401" y="208620"/>
          <a:ext cx="4585609" cy="4585609"/>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DFD794-2BBD-42E0-A5A7-D5B02AC14B1F}">
      <dsp:nvSpPr>
        <dsp:cNvPr id="0" name=""/>
        <dsp:cNvSpPr/>
      </dsp:nvSpPr>
      <dsp:spPr>
        <a:xfrm>
          <a:off x="2359027" y="63149"/>
          <a:ext cx="4585609" cy="4585609"/>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69B31-5CB3-4B9B-BE98-E96FBDE5BD3C}">
      <dsp:nvSpPr>
        <dsp:cNvPr id="0" name=""/>
        <dsp:cNvSpPr/>
      </dsp:nvSpPr>
      <dsp:spPr>
        <a:xfrm>
          <a:off x="4534661" y="-41347"/>
          <a:ext cx="1680880" cy="13186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Discuss the plan with your manager </a:t>
          </a:r>
        </a:p>
      </dsp:txBody>
      <dsp:txXfrm>
        <a:off x="4599034" y="23026"/>
        <a:ext cx="1552134" cy="1189951"/>
      </dsp:txXfrm>
    </dsp:sp>
    <dsp:sp modelId="{89DF6006-FF5D-4FE0-86EA-4D7DD7B95688}">
      <dsp:nvSpPr>
        <dsp:cNvPr id="0" name=""/>
        <dsp:cNvSpPr/>
      </dsp:nvSpPr>
      <dsp:spPr>
        <a:xfrm>
          <a:off x="3469926" y="618001"/>
          <a:ext cx="3810350" cy="3810350"/>
        </a:xfrm>
        <a:custGeom>
          <a:avLst/>
          <a:gdLst/>
          <a:ahLst/>
          <a:cxnLst/>
          <a:rect l="0" t="0" r="0" b="0"/>
          <a:pathLst>
            <a:path>
              <a:moveTo>
                <a:pt x="3002543" y="347781"/>
              </a:moveTo>
              <a:arcTo wR="1905175" hR="1905175" stAng="18310153" swAng="169323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64425A5-E748-4D23-97ED-E263453645FF}">
      <dsp:nvSpPr>
        <dsp:cNvPr id="0" name=""/>
        <dsp:cNvSpPr/>
      </dsp:nvSpPr>
      <dsp:spPr>
        <a:xfrm>
          <a:off x="6393175" y="1946561"/>
          <a:ext cx="1774203" cy="11532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Assess Progress </a:t>
          </a:r>
        </a:p>
      </dsp:txBody>
      <dsp:txXfrm>
        <a:off x="6449471" y="2002857"/>
        <a:ext cx="1661611" cy="1040640"/>
      </dsp:txXfrm>
    </dsp:sp>
    <dsp:sp modelId="{CB747E4E-E1D6-4BC3-A842-D98FFA98AABD}">
      <dsp:nvSpPr>
        <dsp:cNvPr id="0" name=""/>
        <dsp:cNvSpPr/>
      </dsp:nvSpPr>
      <dsp:spPr>
        <a:xfrm>
          <a:off x="3469876" y="618157"/>
          <a:ext cx="3810350" cy="3810350"/>
        </a:xfrm>
        <a:custGeom>
          <a:avLst/>
          <a:gdLst/>
          <a:ahLst/>
          <a:cxnLst/>
          <a:rect l="0" t="0" r="0" b="0"/>
          <a:pathLst>
            <a:path>
              <a:moveTo>
                <a:pt x="3614841" y="2745851"/>
              </a:moveTo>
              <a:arcTo wR="1905175" hR="1905175" stAng="1571054" swAng="160700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DFC3190-ED5A-41E2-8260-5CF89CA019BA}">
      <dsp:nvSpPr>
        <dsp:cNvPr id="0" name=""/>
        <dsp:cNvSpPr/>
      </dsp:nvSpPr>
      <dsp:spPr>
        <a:xfrm>
          <a:off x="4508764" y="3851736"/>
          <a:ext cx="1774203" cy="11532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Revise and Adjust </a:t>
          </a:r>
        </a:p>
      </dsp:txBody>
      <dsp:txXfrm>
        <a:off x="4565060" y="3908032"/>
        <a:ext cx="1661611" cy="1040640"/>
      </dsp:txXfrm>
    </dsp:sp>
    <dsp:sp modelId="{5B5E314F-3024-4526-8B8E-2BD9A6CE0C03}">
      <dsp:nvSpPr>
        <dsp:cNvPr id="0" name=""/>
        <dsp:cNvSpPr/>
      </dsp:nvSpPr>
      <dsp:spPr>
        <a:xfrm>
          <a:off x="3469974" y="618153"/>
          <a:ext cx="3810350" cy="3810350"/>
        </a:xfrm>
        <a:custGeom>
          <a:avLst/>
          <a:gdLst/>
          <a:ahLst/>
          <a:cxnLst/>
          <a:rect l="0" t="0" r="0" b="0"/>
          <a:pathLst>
            <a:path>
              <a:moveTo>
                <a:pt x="788517" y="3448797"/>
              </a:moveTo>
              <a:arcTo wR="1905175" hR="1905175" stAng="7552922" swAng="166035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ECEAB71-BCCC-43B5-81C1-154307751219}">
      <dsp:nvSpPr>
        <dsp:cNvPr id="0" name=""/>
        <dsp:cNvSpPr/>
      </dsp:nvSpPr>
      <dsp:spPr>
        <a:xfrm>
          <a:off x="2582824" y="1946561"/>
          <a:ext cx="1774203" cy="11532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Prepare your IDP </a:t>
          </a:r>
        </a:p>
      </dsp:txBody>
      <dsp:txXfrm>
        <a:off x="2639120" y="2002857"/>
        <a:ext cx="1661611" cy="1040640"/>
      </dsp:txXfrm>
    </dsp:sp>
    <dsp:sp modelId="{F645BD9D-219E-4185-820D-60CAB82D69A6}">
      <dsp:nvSpPr>
        <dsp:cNvPr id="0" name=""/>
        <dsp:cNvSpPr/>
      </dsp:nvSpPr>
      <dsp:spPr>
        <a:xfrm>
          <a:off x="3469926" y="618001"/>
          <a:ext cx="3810350" cy="3810350"/>
        </a:xfrm>
        <a:custGeom>
          <a:avLst/>
          <a:gdLst/>
          <a:ahLst/>
          <a:cxnLst/>
          <a:rect l="0" t="0" r="0" b="0"/>
          <a:pathLst>
            <a:path>
              <a:moveTo>
                <a:pt x="201806" y="1051813"/>
              </a:moveTo>
              <a:arcTo wR="1905175" hR="1905175" stAng="12396611" swAng="169323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09F756-FABD-4AF9-BE55-F4C47F07D00B}">
      <dsp:nvSpPr>
        <dsp:cNvPr id="0" name=""/>
        <dsp:cNvSpPr/>
      </dsp:nvSpPr>
      <dsp:spPr>
        <a:xfrm>
          <a:off x="2424" y="0"/>
          <a:ext cx="2954375" cy="581892"/>
        </a:xfrm>
        <a:prstGeom prst="chevron">
          <a:avLst/>
        </a:prstGeom>
        <a:solidFill>
          <a:srgbClr val="3E7EBE">
            <a:lumMod val="60000"/>
            <a:lumOff val="4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FF"/>
              </a:solidFill>
              <a:latin typeface="Arial" panose="020B0604020202020204"/>
              <a:ea typeface="+mn-ea"/>
              <a:cs typeface="+mn-cs"/>
            </a:rPr>
            <a:t>Jobs</a:t>
          </a:r>
        </a:p>
      </dsp:txBody>
      <dsp:txXfrm>
        <a:off x="293370" y="0"/>
        <a:ext cx="2372483" cy="581892"/>
      </dsp:txXfrm>
    </dsp:sp>
    <dsp:sp modelId="{A18046F4-3762-4D21-B330-0359DB2ADDAB}">
      <dsp:nvSpPr>
        <dsp:cNvPr id="0" name=""/>
        <dsp:cNvSpPr/>
      </dsp:nvSpPr>
      <dsp:spPr>
        <a:xfrm>
          <a:off x="2661362" y="0"/>
          <a:ext cx="2954375" cy="581892"/>
        </a:xfrm>
        <a:prstGeom prst="chevron">
          <a:avLst/>
        </a:prstGeom>
        <a:solidFill>
          <a:srgbClr val="3E7EBE">
            <a:lumMod val="60000"/>
            <a:lumOff val="4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FF"/>
              </a:solidFill>
              <a:latin typeface="Arial" panose="020B0604020202020204"/>
              <a:ea typeface="+mn-ea"/>
              <a:cs typeface="+mn-cs"/>
            </a:rPr>
            <a:t>Paths</a:t>
          </a:r>
        </a:p>
      </dsp:txBody>
      <dsp:txXfrm>
        <a:off x="2952308" y="0"/>
        <a:ext cx="2372483" cy="581892"/>
      </dsp:txXfrm>
    </dsp:sp>
    <dsp:sp modelId="{A3BC0661-380C-45EF-8F55-DC9C69F2B14A}">
      <dsp:nvSpPr>
        <dsp:cNvPr id="0" name=""/>
        <dsp:cNvSpPr/>
      </dsp:nvSpPr>
      <dsp:spPr>
        <a:xfrm>
          <a:off x="5320300" y="0"/>
          <a:ext cx="2954375" cy="581892"/>
        </a:xfrm>
        <a:prstGeom prst="chevron">
          <a:avLst/>
        </a:prstGeom>
        <a:solidFill>
          <a:srgbClr val="3E7EBE">
            <a:lumMod val="60000"/>
            <a:lumOff val="4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FF"/>
              </a:solidFill>
              <a:latin typeface="Arial" panose="020B0604020202020204"/>
              <a:ea typeface="+mn-ea"/>
              <a:cs typeface="+mn-cs"/>
            </a:rPr>
            <a:t>Levels</a:t>
          </a:r>
        </a:p>
      </dsp:txBody>
      <dsp:txXfrm>
        <a:off x="5611246" y="0"/>
        <a:ext cx="2372483" cy="5818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D3382-A048-41B1-A69D-5083E0284829}">
      <dsp:nvSpPr>
        <dsp:cNvPr id="0" name=""/>
        <dsp:cNvSpPr/>
      </dsp:nvSpPr>
      <dsp:spPr>
        <a:xfrm>
          <a:off x="0" y="3971577"/>
          <a:ext cx="9567862"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DC7A0C-321E-4C3A-AF36-2EBAB6E15CB9}">
      <dsp:nvSpPr>
        <dsp:cNvPr id="0" name=""/>
        <dsp:cNvSpPr/>
      </dsp:nvSpPr>
      <dsp:spPr>
        <a:xfrm>
          <a:off x="0" y="2778389"/>
          <a:ext cx="9567862"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CF1A68-0A98-4578-B604-D9D47D37D157}">
      <dsp:nvSpPr>
        <dsp:cNvPr id="0" name=""/>
        <dsp:cNvSpPr/>
      </dsp:nvSpPr>
      <dsp:spPr>
        <a:xfrm>
          <a:off x="0" y="1585202"/>
          <a:ext cx="9567862"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61DADD-83AB-47B1-8E0A-37B852D7A592}">
      <dsp:nvSpPr>
        <dsp:cNvPr id="0" name=""/>
        <dsp:cNvSpPr/>
      </dsp:nvSpPr>
      <dsp:spPr>
        <a:xfrm>
          <a:off x="0" y="392015"/>
          <a:ext cx="9567862"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051FD6-F2CF-4A19-8D12-8B744F4824A3}">
      <dsp:nvSpPr>
        <dsp:cNvPr id="0" name=""/>
        <dsp:cNvSpPr/>
      </dsp:nvSpPr>
      <dsp:spPr>
        <a:xfrm>
          <a:off x="2487644" y="844"/>
          <a:ext cx="7080217" cy="391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p>
      </dsp:txBody>
      <dsp:txXfrm>
        <a:off x="2487644" y="844"/>
        <a:ext cx="7080217" cy="391170"/>
      </dsp:txXfrm>
    </dsp:sp>
    <dsp:sp modelId="{EF12BBB1-1ACA-4EA4-B373-E607A935A186}">
      <dsp:nvSpPr>
        <dsp:cNvPr id="0" name=""/>
        <dsp:cNvSpPr/>
      </dsp:nvSpPr>
      <dsp:spPr>
        <a:xfrm>
          <a:off x="0" y="844"/>
          <a:ext cx="2487644" cy="391170"/>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Knowledge	</a:t>
          </a:r>
        </a:p>
      </dsp:txBody>
      <dsp:txXfrm>
        <a:off x="19099" y="19943"/>
        <a:ext cx="2449446" cy="372071"/>
      </dsp:txXfrm>
    </dsp:sp>
    <dsp:sp modelId="{42035CDB-C244-4F8C-AA9B-F9EEEBE93189}">
      <dsp:nvSpPr>
        <dsp:cNvPr id="0" name=""/>
        <dsp:cNvSpPr/>
      </dsp:nvSpPr>
      <dsp:spPr>
        <a:xfrm>
          <a:off x="0" y="392015"/>
          <a:ext cx="9567862" cy="782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Application of Professional Concepts</a:t>
          </a:r>
        </a:p>
        <a:p>
          <a:pPr marL="171450" lvl="1" indent="-171450" algn="l" defTabSz="711200">
            <a:lnSpc>
              <a:spcPct val="90000"/>
            </a:lnSpc>
            <a:spcBef>
              <a:spcPct val="0"/>
            </a:spcBef>
            <a:spcAft>
              <a:spcPct val="15000"/>
            </a:spcAft>
            <a:buChar char="•"/>
          </a:pPr>
          <a:r>
            <a:rPr lang="en-US" sz="1600" kern="1200" dirty="0"/>
            <a:t>Level of Expertise</a:t>
          </a:r>
        </a:p>
      </dsp:txBody>
      <dsp:txXfrm>
        <a:off x="0" y="392015"/>
        <a:ext cx="9567862" cy="782458"/>
      </dsp:txXfrm>
    </dsp:sp>
    <dsp:sp modelId="{798A315E-9B5B-4D5A-8FBE-9D3FF0A86999}">
      <dsp:nvSpPr>
        <dsp:cNvPr id="0" name=""/>
        <dsp:cNvSpPr/>
      </dsp:nvSpPr>
      <dsp:spPr>
        <a:xfrm>
          <a:off x="2487644" y="1194031"/>
          <a:ext cx="7080217" cy="391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p>
      </dsp:txBody>
      <dsp:txXfrm>
        <a:off x="2487644" y="1194031"/>
        <a:ext cx="7080217" cy="391170"/>
      </dsp:txXfrm>
    </dsp:sp>
    <dsp:sp modelId="{96930DA0-CF7E-4C10-953C-D37E5E756F49}">
      <dsp:nvSpPr>
        <dsp:cNvPr id="0" name=""/>
        <dsp:cNvSpPr/>
      </dsp:nvSpPr>
      <dsp:spPr>
        <a:xfrm>
          <a:off x="0" y="1194031"/>
          <a:ext cx="2487644" cy="391170"/>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Job Complexity</a:t>
          </a:r>
        </a:p>
      </dsp:txBody>
      <dsp:txXfrm>
        <a:off x="19099" y="1213130"/>
        <a:ext cx="2449446" cy="372071"/>
      </dsp:txXfrm>
    </dsp:sp>
    <dsp:sp modelId="{6CB805DD-428E-4420-ABC9-AD81431C324A}">
      <dsp:nvSpPr>
        <dsp:cNvPr id="0" name=""/>
        <dsp:cNvSpPr/>
      </dsp:nvSpPr>
      <dsp:spPr>
        <a:xfrm>
          <a:off x="0" y="1585202"/>
          <a:ext cx="9567862" cy="782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Narrow or Broad Scope</a:t>
          </a:r>
        </a:p>
        <a:p>
          <a:pPr marL="171450" lvl="1" indent="-171450" algn="l" defTabSz="711200">
            <a:lnSpc>
              <a:spcPct val="90000"/>
            </a:lnSpc>
            <a:spcBef>
              <a:spcPct val="0"/>
            </a:spcBef>
            <a:spcAft>
              <a:spcPct val="15000"/>
            </a:spcAft>
            <a:buChar char="•"/>
          </a:pPr>
          <a:r>
            <a:rPr lang="en-US" sz="1600" kern="1200" dirty="0"/>
            <a:t>Impact of Judgement or Decisions</a:t>
          </a:r>
        </a:p>
      </dsp:txBody>
      <dsp:txXfrm>
        <a:off x="0" y="1585202"/>
        <a:ext cx="9567862" cy="782458"/>
      </dsp:txXfrm>
    </dsp:sp>
    <dsp:sp modelId="{4098AFA3-AF96-4280-9AA7-8F92B0B6A7B6}">
      <dsp:nvSpPr>
        <dsp:cNvPr id="0" name=""/>
        <dsp:cNvSpPr/>
      </dsp:nvSpPr>
      <dsp:spPr>
        <a:xfrm>
          <a:off x="2487644" y="2387219"/>
          <a:ext cx="7080217" cy="391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p>
      </dsp:txBody>
      <dsp:txXfrm>
        <a:off x="2487644" y="2387219"/>
        <a:ext cx="7080217" cy="391170"/>
      </dsp:txXfrm>
    </dsp:sp>
    <dsp:sp modelId="{2D3294A8-78AA-46C8-9037-A1186DF7B573}">
      <dsp:nvSpPr>
        <dsp:cNvPr id="0" name=""/>
        <dsp:cNvSpPr/>
      </dsp:nvSpPr>
      <dsp:spPr>
        <a:xfrm>
          <a:off x="0" y="2387219"/>
          <a:ext cx="2487644" cy="391170"/>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Supervision</a:t>
          </a:r>
        </a:p>
      </dsp:txBody>
      <dsp:txXfrm>
        <a:off x="19099" y="2406318"/>
        <a:ext cx="2449446" cy="372071"/>
      </dsp:txXfrm>
    </dsp:sp>
    <dsp:sp modelId="{CFB39F3A-3E31-4C7A-880D-A4F6A0540313}">
      <dsp:nvSpPr>
        <dsp:cNvPr id="0" name=""/>
        <dsp:cNvSpPr/>
      </dsp:nvSpPr>
      <dsp:spPr>
        <a:xfrm>
          <a:off x="0" y="2778389"/>
          <a:ext cx="9567862" cy="782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Level of Autonomy</a:t>
          </a:r>
        </a:p>
      </dsp:txBody>
      <dsp:txXfrm>
        <a:off x="0" y="2778389"/>
        <a:ext cx="9567862" cy="782458"/>
      </dsp:txXfrm>
    </dsp:sp>
    <dsp:sp modelId="{AC82DB9E-3048-4F67-9BE6-4BA83D6721C1}">
      <dsp:nvSpPr>
        <dsp:cNvPr id="0" name=""/>
        <dsp:cNvSpPr/>
      </dsp:nvSpPr>
      <dsp:spPr>
        <a:xfrm>
          <a:off x="2487644" y="3580406"/>
          <a:ext cx="7080217" cy="391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p>
      </dsp:txBody>
      <dsp:txXfrm>
        <a:off x="2487644" y="3580406"/>
        <a:ext cx="7080217" cy="391170"/>
      </dsp:txXfrm>
    </dsp:sp>
    <dsp:sp modelId="{C3D45D90-1F57-43FB-BB27-0F3AA02E7A21}">
      <dsp:nvSpPr>
        <dsp:cNvPr id="0" name=""/>
        <dsp:cNvSpPr/>
      </dsp:nvSpPr>
      <dsp:spPr>
        <a:xfrm>
          <a:off x="0" y="3580406"/>
          <a:ext cx="2487644" cy="391170"/>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Job Scope</a:t>
          </a:r>
        </a:p>
      </dsp:txBody>
      <dsp:txXfrm>
        <a:off x="19099" y="3599505"/>
        <a:ext cx="2449446" cy="372071"/>
      </dsp:txXfrm>
    </dsp:sp>
    <dsp:sp modelId="{698E2E9A-186E-4379-A954-78AFED563624}">
      <dsp:nvSpPr>
        <dsp:cNvPr id="0" name=""/>
        <dsp:cNvSpPr/>
      </dsp:nvSpPr>
      <dsp:spPr>
        <a:xfrm>
          <a:off x="0" y="3971577"/>
          <a:ext cx="9567862" cy="782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Range of activities, duties or responsibilities expected for job</a:t>
          </a:r>
        </a:p>
        <a:p>
          <a:pPr marL="171450" lvl="1" indent="-171450" algn="l" defTabSz="711200">
            <a:lnSpc>
              <a:spcPct val="90000"/>
            </a:lnSpc>
            <a:spcBef>
              <a:spcPct val="0"/>
            </a:spcBef>
            <a:spcAft>
              <a:spcPct val="15000"/>
            </a:spcAft>
            <a:buChar char="•"/>
          </a:pPr>
          <a:r>
            <a:rPr lang="en-US" sz="1600" kern="1200" dirty="0"/>
            <a:t>Level of impact role has on organization</a:t>
          </a:r>
        </a:p>
      </dsp:txBody>
      <dsp:txXfrm>
        <a:off x="0" y="3971577"/>
        <a:ext cx="9567862" cy="782458"/>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2" tIns="46241" rIns="92482" bIns="46241" rtlCol="0"/>
          <a:lstStyle>
            <a:lvl1pPr algn="l">
              <a:defRPr sz="1200"/>
            </a:lvl1pPr>
          </a:lstStyle>
          <a:p>
            <a:endParaRPr lang="en-US" dirty="0"/>
          </a:p>
        </p:txBody>
      </p:sp>
      <p:sp>
        <p:nvSpPr>
          <p:cNvPr id="3" name="Date Placeholder 2"/>
          <p:cNvSpPr>
            <a:spLocks noGrp="1"/>
          </p:cNvSpPr>
          <p:nvPr>
            <p:ph type="dt" sz="quarter" idx="1"/>
          </p:nvPr>
        </p:nvSpPr>
        <p:spPr>
          <a:xfrm>
            <a:off x="3936769" y="0"/>
            <a:ext cx="3011699" cy="463407"/>
          </a:xfrm>
          <a:prstGeom prst="rect">
            <a:avLst/>
          </a:prstGeom>
        </p:spPr>
        <p:txBody>
          <a:bodyPr vert="horz" lIns="92482" tIns="46241" rIns="92482" bIns="46241" rtlCol="0"/>
          <a:lstStyle>
            <a:lvl1pPr algn="r">
              <a:defRPr sz="1200"/>
            </a:lvl1pPr>
          </a:lstStyle>
          <a:p>
            <a:fld id="{1B572439-7057-4061-B36C-6FA109A015E8}" type="datetimeFigureOut">
              <a:rPr lang="en-US" smtClean="0"/>
              <a:t>2/2/2018</a:t>
            </a:fld>
            <a:endParaRPr lang="en-US" dirty="0"/>
          </a:p>
        </p:txBody>
      </p:sp>
      <p:sp>
        <p:nvSpPr>
          <p:cNvPr id="4" name="Footer Placeholder 3"/>
          <p:cNvSpPr>
            <a:spLocks noGrp="1"/>
          </p:cNvSpPr>
          <p:nvPr>
            <p:ph type="ftr" sz="quarter" idx="2"/>
          </p:nvPr>
        </p:nvSpPr>
        <p:spPr>
          <a:xfrm>
            <a:off x="0" y="8772669"/>
            <a:ext cx="3011699" cy="463406"/>
          </a:xfrm>
          <a:prstGeom prst="rect">
            <a:avLst/>
          </a:prstGeom>
        </p:spPr>
        <p:txBody>
          <a:bodyPr vert="horz" lIns="92482" tIns="46241" rIns="92482" bIns="4624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9" y="8772669"/>
            <a:ext cx="3011699" cy="463406"/>
          </a:xfrm>
          <a:prstGeom prst="rect">
            <a:avLst/>
          </a:prstGeom>
        </p:spPr>
        <p:txBody>
          <a:bodyPr vert="horz" lIns="92482" tIns="46241" rIns="92482" bIns="46241" rtlCol="0" anchor="b"/>
          <a:lstStyle>
            <a:lvl1pPr algn="r">
              <a:defRPr sz="1200"/>
            </a:lvl1pPr>
          </a:lstStyle>
          <a:p>
            <a:fld id="{C553D9A9-2916-467D-AAD0-ED2DE91FB6A2}" type="slidenum">
              <a:rPr lang="en-US" smtClean="0"/>
              <a:t>‹#›</a:t>
            </a:fld>
            <a:endParaRPr lang="en-US" dirty="0"/>
          </a:p>
        </p:txBody>
      </p:sp>
    </p:spTree>
    <p:extLst>
      <p:ext uri="{BB962C8B-B14F-4D97-AF65-F5344CB8AC3E}">
        <p14:creationId xmlns:p14="http://schemas.microsoft.com/office/powerpoint/2010/main" val="4151943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2" tIns="46241" rIns="92482" bIns="46241" rtlCol="0"/>
          <a:lstStyle>
            <a:lvl1pPr algn="l">
              <a:defRPr sz="1200"/>
            </a:lvl1pPr>
          </a:lstStyle>
          <a:p>
            <a:endParaRPr lang="en-US" dirty="0"/>
          </a:p>
        </p:txBody>
      </p:sp>
      <p:sp>
        <p:nvSpPr>
          <p:cNvPr id="3" name="Date Placeholder 2"/>
          <p:cNvSpPr>
            <a:spLocks noGrp="1"/>
          </p:cNvSpPr>
          <p:nvPr>
            <p:ph type="dt" idx="1"/>
          </p:nvPr>
        </p:nvSpPr>
        <p:spPr>
          <a:xfrm>
            <a:off x="3936769" y="0"/>
            <a:ext cx="3011699" cy="463407"/>
          </a:xfrm>
          <a:prstGeom prst="rect">
            <a:avLst/>
          </a:prstGeom>
        </p:spPr>
        <p:txBody>
          <a:bodyPr vert="horz" lIns="92482" tIns="46241" rIns="92482" bIns="46241" rtlCol="0"/>
          <a:lstStyle>
            <a:lvl1pPr algn="r">
              <a:defRPr sz="1200"/>
            </a:lvl1pPr>
          </a:lstStyle>
          <a:p>
            <a:fld id="{490143A7-2225-49ED-A805-599CF9D6C013}" type="datetimeFigureOut">
              <a:rPr lang="en-US" smtClean="0"/>
              <a:t>2/2/2018</a:t>
            </a:fld>
            <a:endParaRPr lang="en-US" dirty="0"/>
          </a:p>
        </p:txBody>
      </p:sp>
      <p:sp>
        <p:nvSpPr>
          <p:cNvPr id="4" name="Slide Image Placeholder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92482" tIns="46241" rIns="92482" bIns="46241" rtlCol="0" anchor="ctr"/>
          <a:lstStyle/>
          <a:p>
            <a:endParaRPr lang="en-US" dirty="0"/>
          </a:p>
        </p:txBody>
      </p:sp>
      <p:sp>
        <p:nvSpPr>
          <p:cNvPr id="5" name="Notes Placeholder 4"/>
          <p:cNvSpPr>
            <a:spLocks noGrp="1"/>
          </p:cNvSpPr>
          <p:nvPr>
            <p:ph type="body" sz="quarter" idx="3"/>
          </p:nvPr>
        </p:nvSpPr>
        <p:spPr>
          <a:xfrm>
            <a:off x="695008" y="4444862"/>
            <a:ext cx="5560060" cy="3636705"/>
          </a:xfrm>
          <a:prstGeom prst="rect">
            <a:avLst/>
          </a:prstGeom>
        </p:spPr>
        <p:txBody>
          <a:bodyPr vert="horz" lIns="92482" tIns="46241" rIns="92482" bIns="4624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6"/>
          </a:xfrm>
          <a:prstGeom prst="rect">
            <a:avLst/>
          </a:prstGeom>
        </p:spPr>
        <p:txBody>
          <a:bodyPr vert="horz" lIns="92482" tIns="46241" rIns="92482" bIns="4624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9" y="8772669"/>
            <a:ext cx="3011699" cy="463406"/>
          </a:xfrm>
          <a:prstGeom prst="rect">
            <a:avLst/>
          </a:prstGeom>
        </p:spPr>
        <p:txBody>
          <a:bodyPr vert="horz" lIns="92482" tIns="46241" rIns="92482" bIns="46241" rtlCol="0" anchor="b"/>
          <a:lstStyle>
            <a:lvl1pPr algn="r">
              <a:defRPr sz="1200"/>
            </a:lvl1pPr>
          </a:lstStyle>
          <a:p>
            <a:fld id="{20B21231-0143-4DDE-BCBA-544F47A55899}" type="slidenum">
              <a:rPr lang="en-US" smtClean="0"/>
              <a:t>‹#›</a:t>
            </a:fld>
            <a:endParaRPr lang="en-US" dirty="0"/>
          </a:p>
        </p:txBody>
      </p:sp>
    </p:spTree>
    <p:extLst>
      <p:ext uri="{BB962C8B-B14F-4D97-AF65-F5344CB8AC3E}">
        <p14:creationId xmlns:p14="http://schemas.microsoft.com/office/powerpoint/2010/main" val="717713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t>Graphic 1:</a:t>
            </a:r>
          </a:p>
          <a:p>
            <a:pPr marL="228600" indent="-228600">
              <a:buAutoNum type="arabicPeriod"/>
            </a:pPr>
            <a:r>
              <a:rPr lang="en-US" i="1" dirty="0"/>
              <a:t>ASSESS your strengths and development areas</a:t>
            </a:r>
            <a:r>
              <a:rPr lang="en-US" i="1" baseline="0" dirty="0"/>
              <a:t> </a:t>
            </a:r>
          </a:p>
          <a:p>
            <a:pPr marL="228600" indent="-228600">
              <a:buAutoNum type="arabicPeriod"/>
            </a:pPr>
            <a:r>
              <a:rPr lang="en-US" i="1" baseline="0" dirty="0"/>
              <a:t>DISCUSS your goals and aspirations and agree on a plan of action</a:t>
            </a:r>
          </a:p>
          <a:p>
            <a:pPr marL="228600" indent="-228600">
              <a:buAutoNum type="arabicPeriod"/>
            </a:pPr>
            <a:r>
              <a:rPr lang="en-US" i="1" baseline="0" dirty="0"/>
              <a:t>CREATING A PLAN  by completing your Individual Development Plan</a:t>
            </a:r>
          </a:p>
          <a:p>
            <a:pPr marL="228600" indent="-228600">
              <a:buAutoNum type="arabicPeriod"/>
            </a:pPr>
            <a:r>
              <a:rPr lang="en-US" i="1" baseline="0" dirty="0"/>
              <a:t>TAKE ACTION to complete your development goals. </a:t>
            </a:r>
          </a:p>
          <a:p>
            <a:pPr marL="228600" indent="-228600">
              <a:buAutoNum type="arabicPeriod"/>
            </a:pPr>
            <a:endParaRPr lang="en-US" i="1" baseline="0" dirty="0"/>
          </a:p>
          <a:p>
            <a:pPr marL="0" indent="0">
              <a:buNone/>
            </a:pPr>
            <a:r>
              <a:rPr lang="en-US" i="1" baseline="0" dirty="0"/>
              <a:t>Graphic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Tahoma" pitchFamily="34" charset="0"/>
              </a:rPr>
              <a:t>Accelerate your learning</a:t>
            </a:r>
            <a:r>
              <a:rPr lang="en-US" i="1" baseline="0" dirty="0">
                <a:latin typeface="Tahoma" pitchFamily="34" charset="0"/>
              </a:rPr>
              <a:t> by focusing on experience.</a:t>
            </a:r>
          </a:p>
          <a:p>
            <a:pPr marL="228600" indent="-228600">
              <a:buAutoNum type="arabicPeriod"/>
            </a:pPr>
            <a:endParaRPr lang="en-US" i="1" baseline="0" dirty="0"/>
          </a:p>
          <a:p>
            <a:endParaRPr lang="en-US" i="1" baseline="0" dirty="0"/>
          </a:p>
          <a:p>
            <a:endParaRPr lang="en-US" i="1"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CE2FECC4-DAC2-40AD-A553-8B55346ACC9D}" type="slidenum">
              <a:rPr lang="en-US" smtClean="0"/>
              <a:pPr>
                <a:defRPr/>
              </a:pPr>
              <a:t>4</a:t>
            </a:fld>
            <a:endParaRPr lang="en-US" dirty="0"/>
          </a:p>
        </p:txBody>
      </p:sp>
    </p:spTree>
    <p:extLst>
      <p:ext uri="{BB962C8B-B14F-4D97-AF65-F5344CB8AC3E}">
        <p14:creationId xmlns:p14="http://schemas.microsoft.com/office/powerpoint/2010/main" val="3229061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CE2FECC4-DAC2-40AD-A553-8B55346ACC9D}" type="slidenum">
              <a:rPr lang="en-US" smtClean="0"/>
              <a:pPr>
                <a:defRPr/>
              </a:pPr>
              <a:t>14</a:t>
            </a:fld>
            <a:endParaRPr lang="en-US" dirty="0"/>
          </a:p>
        </p:txBody>
      </p:sp>
    </p:spTree>
    <p:extLst>
      <p:ext uri="{BB962C8B-B14F-4D97-AF65-F5344CB8AC3E}">
        <p14:creationId xmlns:p14="http://schemas.microsoft.com/office/powerpoint/2010/main" val="4141656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2FECC4-DAC2-40AD-A553-8B55346ACC9D}" type="slidenum">
              <a:rPr lang="en-US" smtClean="0"/>
              <a:pPr>
                <a:defRPr/>
              </a:pPr>
              <a:t>16</a:t>
            </a:fld>
            <a:endParaRPr lang="en-US" dirty="0"/>
          </a:p>
        </p:txBody>
      </p:sp>
    </p:spTree>
    <p:extLst>
      <p:ext uri="{BB962C8B-B14F-4D97-AF65-F5344CB8AC3E}">
        <p14:creationId xmlns:p14="http://schemas.microsoft.com/office/powerpoint/2010/main" val="27068494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er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E564405-A661-478F-A33F-4F227157EB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3966" b="19359"/>
          <a:stretch/>
        </p:blipFill>
        <p:spPr>
          <a:xfrm>
            <a:off x="0" y="0"/>
            <a:ext cx="12192000" cy="5816338"/>
          </a:xfrm>
          <a:prstGeom prst="rect">
            <a:avLst/>
          </a:prstGeom>
        </p:spPr>
      </p:pic>
      <p:pic>
        <p:nvPicPr>
          <p:cNvPr id="6" name="Picture 5">
            <a:extLst>
              <a:ext uri="{FF2B5EF4-FFF2-40B4-BE49-F238E27FC236}">
                <a16:creationId xmlns:a16="http://schemas.microsoft.com/office/drawing/2014/main" id="{AA21E219-4896-4137-9260-DB712FEC74F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3255"/>
          <a:stretch/>
        </p:blipFill>
        <p:spPr>
          <a:xfrm>
            <a:off x="591696" y="5949673"/>
            <a:ext cx="2340715" cy="709957"/>
          </a:xfrm>
          <a:prstGeom prst="rect">
            <a:avLst/>
          </a:prstGeom>
        </p:spPr>
      </p:pic>
      <p:sp>
        <p:nvSpPr>
          <p:cNvPr id="7" name="Rectangle 6">
            <a:extLst>
              <a:ext uri="{FF2B5EF4-FFF2-40B4-BE49-F238E27FC236}">
                <a16:creationId xmlns:a16="http://schemas.microsoft.com/office/drawing/2014/main" id="{14AEBDA0-9061-437F-9FA2-E37B95205A2F}"/>
              </a:ext>
            </a:extLst>
          </p:cNvPr>
          <p:cNvSpPr/>
          <p:nvPr userDrawn="1"/>
        </p:nvSpPr>
        <p:spPr>
          <a:xfrm>
            <a:off x="0" y="0"/>
            <a:ext cx="12192000" cy="5816338"/>
          </a:xfrm>
          <a:prstGeom prst="rect">
            <a:avLst/>
          </a:prstGeom>
          <a:solidFill>
            <a:srgbClr val="07959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29946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5B679-DC33-4E82-A36E-1C0429F784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029623-359B-4392-96D4-1F10FA1DA1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B326BDD-184E-40E0-A3B1-3655685535D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D5C3CA5-8C1A-4689-80D3-B62EF337820F}"/>
              </a:ext>
            </a:extLst>
          </p:cNvPr>
          <p:cNvSpPr>
            <a:spLocks noGrp="1"/>
          </p:cNvSpPr>
          <p:nvPr>
            <p:ph type="ftr" sz="quarter" idx="11"/>
          </p:nvPr>
        </p:nvSpPr>
        <p:spPr/>
        <p:txBody>
          <a:bodyPr/>
          <a:lstStyle/>
          <a:p>
            <a:r>
              <a:rPr lang="en-US"/>
              <a:t>Pfenex Confidential</a:t>
            </a:r>
          </a:p>
        </p:txBody>
      </p:sp>
      <p:sp>
        <p:nvSpPr>
          <p:cNvPr id="6" name="Slide Number Placeholder 5">
            <a:extLst>
              <a:ext uri="{FF2B5EF4-FFF2-40B4-BE49-F238E27FC236}">
                <a16:creationId xmlns:a16="http://schemas.microsoft.com/office/drawing/2014/main" id="{5DD69228-AFA5-49EF-B347-6999278A1C6A}"/>
              </a:ext>
            </a:extLst>
          </p:cNvPr>
          <p:cNvSpPr>
            <a:spLocks noGrp="1"/>
          </p:cNvSpPr>
          <p:nvPr>
            <p:ph type="sldNum" sz="quarter" idx="12"/>
          </p:nvPr>
        </p:nvSpPr>
        <p:spPr/>
        <p:txBody>
          <a:bodyPr/>
          <a:lstStyle/>
          <a:p>
            <a:fld id="{322FC2E6-170B-45EA-A03B-014CCBD1BBD0}" type="slidenum">
              <a:rPr lang="en-US" smtClean="0"/>
              <a:t>‹#›</a:t>
            </a:fld>
            <a:endParaRPr lang="en-US"/>
          </a:p>
        </p:txBody>
      </p:sp>
    </p:spTree>
    <p:extLst>
      <p:ext uri="{BB962C8B-B14F-4D97-AF65-F5344CB8AC3E}">
        <p14:creationId xmlns:p14="http://schemas.microsoft.com/office/powerpoint/2010/main" val="700931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5A326-DCD8-4045-AEDA-7585472DB3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CEEE06-604F-4D02-93A9-FF60C6ED4E2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E904E0-29F5-4DB2-A52D-B835AE3F527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595B68-3BCE-4D92-8E7C-B06736E3A24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32F32B4-BB6D-453D-8B05-BE89AE1E9EFF}"/>
              </a:ext>
            </a:extLst>
          </p:cNvPr>
          <p:cNvSpPr>
            <a:spLocks noGrp="1"/>
          </p:cNvSpPr>
          <p:nvPr>
            <p:ph type="ftr" sz="quarter" idx="11"/>
          </p:nvPr>
        </p:nvSpPr>
        <p:spPr/>
        <p:txBody>
          <a:bodyPr/>
          <a:lstStyle/>
          <a:p>
            <a:r>
              <a:rPr lang="en-US"/>
              <a:t>Pfenex Confidential</a:t>
            </a:r>
          </a:p>
        </p:txBody>
      </p:sp>
      <p:sp>
        <p:nvSpPr>
          <p:cNvPr id="7" name="Slide Number Placeholder 6">
            <a:extLst>
              <a:ext uri="{FF2B5EF4-FFF2-40B4-BE49-F238E27FC236}">
                <a16:creationId xmlns:a16="http://schemas.microsoft.com/office/drawing/2014/main" id="{46BCEA92-84E6-48BA-AB8D-B438291CB097}"/>
              </a:ext>
            </a:extLst>
          </p:cNvPr>
          <p:cNvSpPr>
            <a:spLocks noGrp="1"/>
          </p:cNvSpPr>
          <p:nvPr>
            <p:ph type="sldNum" sz="quarter" idx="12"/>
          </p:nvPr>
        </p:nvSpPr>
        <p:spPr/>
        <p:txBody>
          <a:bodyPr/>
          <a:lstStyle/>
          <a:p>
            <a:fld id="{322FC2E6-170B-45EA-A03B-014CCBD1BBD0}" type="slidenum">
              <a:rPr lang="en-US" smtClean="0"/>
              <a:t>‹#›</a:t>
            </a:fld>
            <a:endParaRPr lang="en-US"/>
          </a:p>
        </p:txBody>
      </p:sp>
    </p:spTree>
    <p:extLst>
      <p:ext uri="{BB962C8B-B14F-4D97-AF65-F5344CB8AC3E}">
        <p14:creationId xmlns:p14="http://schemas.microsoft.com/office/powerpoint/2010/main" val="2730856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B6D26-96F2-409B-8370-DDD6236842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FB4EE8-6F15-4FAC-A5EC-39712FBDC5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213A44E-4C7A-4593-8937-840B90B34A2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A3E336-8C94-4A3E-91F1-10B26F239C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96CF7FF-51DC-40D3-B5E2-D29445EAFA1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2C68FF-8356-47DC-9C77-05F87C5F80A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41C29C9B-EA54-434F-8E14-D29084760A40}"/>
              </a:ext>
            </a:extLst>
          </p:cNvPr>
          <p:cNvSpPr>
            <a:spLocks noGrp="1"/>
          </p:cNvSpPr>
          <p:nvPr>
            <p:ph type="ftr" sz="quarter" idx="11"/>
          </p:nvPr>
        </p:nvSpPr>
        <p:spPr/>
        <p:txBody>
          <a:bodyPr/>
          <a:lstStyle/>
          <a:p>
            <a:r>
              <a:rPr lang="en-US"/>
              <a:t>Pfenex Confidential</a:t>
            </a:r>
          </a:p>
        </p:txBody>
      </p:sp>
      <p:sp>
        <p:nvSpPr>
          <p:cNvPr id="9" name="Slide Number Placeholder 8">
            <a:extLst>
              <a:ext uri="{FF2B5EF4-FFF2-40B4-BE49-F238E27FC236}">
                <a16:creationId xmlns:a16="http://schemas.microsoft.com/office/drawing/2014/main" id="{EEEAF97B-B331-4063-8366-01A6E1704AD9}"/>
              </a:ext>
            </a:extLst>
          </p:cNvPr>
          <p:cNvSpPr>
            <a:spLocks noGrp="1"/>
          </p:cNvSpPr>
          <p:nvPr>
            <p:ph type="sldNum" sz="quarter" idx="12"/>
          </p:nvPr>
        </p:nvSpPr>
        <p:spPr/>
        <p:txBody>
          <a:bodyPr/>
          <a:lstStyle/>
          <a:p>
            <a:fld id="{322FC2E6-170B-45EA-A03B-014CCBD1BBD0}" type="slidenum">
              <a:rPr lang="en-US" smtClean="0"/>
              <a:t>‹#›</a:t>
            </a:fld>
            <a:endParaRPr lang="en-US"/>
          </a:p>
        </p:txBody>
      </p:sp>
    </p:spTree>
    <p:extLst>
      <p:ext uri="{BB962C8B-B14F-4D97-AF65-F5344CB8AC3E}">
        <p14:creationId xmlns:p14="http://schemas.microsoft.com/office/powerpoint/2010/main" val="4234301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82695-EFA8-4F59-BECC-AA5DED7FF8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A738AD-9549-47BA-A1F6-6AFC7B31241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960279A0-1624-4799-A179-C0151957C176}"/>
              </a:ext>
            </a:extLst>
          </p:cNvPr>
          <p:cNvSpPr>
            <a:spLocks noGrp="1"/>
          </p:cNvSpPr>
          <p:nvPr>
            <p:ph type="ftr" sz="quarter" idx="11"/>
          </p:nvPr>
        </p:nvSpPr>
        <p:spPr/>
        <p:txBody>
          <a:bodyPr/>
          <a:lstStyle/>
          <a:p>
            <a:r>
              <a:rPr lang="en-US"/>
              <a:t>Pfenex Confidential</a:t>
            </a:r>
          </a:p>
        </p:txBody>
      </p:sp>
      <p:sp>
        <p:nvSpPr>
          <p:cNvPr id="5" name="Slide Number Placeholder 4">
            <a:extLst>
              <a:ext uri="{FF2B5EF4-FFF2-40B4-BE49-F238E27FC236}">
                <a16:creationId xmlns:a16="http://schemas.microsoft.com/office/drawing/2014/main" id="{7649D80A-324E-4CEF-9AD9-7CF6885F9E3E}"/>
              </a:ext>
            </a:extLst>
          </p:cNvPr>
          <p:cNvSpPr>
            <a:spLocks noGrp="1"/>
          </p:cNvSpPr>
          <p:nvPr>
            <p:ph type="sldNum" sz="quarter" idx="12"/>
          </p:nvPr>
        </p:nvSpPr>
        <p:spPr/>
        <p:txBody>
          <a:bodyPr/>
          <a:lstStyle/>
          <a:p>
            <a:fld id="{322FC2E6-170B-45EA-A03B-014CCBD1BBD0}" type="slidenum">
              <a:rPr lang="en-US" smtClean="0"/>
              <a:t>‹#›</a:t>
            </a:fld>
            <a:endParaRPr lang="en-US"/>
          </a:p>
        </p:txBody>
      </p:sp>
    </p:spTree>
    <p:extLst>
      <p:ext uri="{BB962C8B-B14F-4D97-AF65-F5344CB8AC3E}">
        <p14:creationId xmlns:p14="http://schemas.microsoft.com/office/powerpoint/2010/main" val="2218151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E93C34-5EBF-4509-8D77-65B2974DD094}"/>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73CAC3E-2995-4EBC-B067-085ECBC936D0}"/>
              </a:ext>
            </a:extLst>
          </p:cNvPr>
          <p:cNvSpPr>
            <a:spLocks noGrp="1"/>
          </p:cNvSpPr>
          <p:nvPr>
            <p:ph type="ftr" sz="quarter" idx="11"/>
          </p:nvPr>
        </p:nvSpPr>
        <p:spPr/>
        <p:txBody>
          <a:bodyPr/>
          <a:lstStyle/>
          <a:p>
            <a:r>
              <a:rPr lang="en-US"/>
              <a:t>Pfenex Confidential</a:t>
            </a:r>
          </a:p>
        </p:txBody>
      </p:sp>
      <p:sp>
        <p:nvSpPr>
          <p:cNvPr id="4" name="Slide Number Placeholder 3">
            <a:extLst>
              <a:ext uri="{FF2B5EF4-FFF2-40B4-BE49-F238E27FC236}">
                <a16:creationId xmlns:a16="http://schemas.microsoft.com/office/drawing/2014/main" id="{96ADF35E-92A3-49ED-8669-7E8B19A90A27}"/>
              </a:ext>
            </a:extLst>
          </p:cNvPr>
          <p:cNvSpPr>
            <a:spLocks noGrp="1"/>
          </p:cNvSpPr>
          <p:nvPr>
            <p:ph type="sldNum" sz="quarter" idx="12"/>
          </p:nvPr>
        </p:nvSpPr>
        <p:spPr/>
        <p:txBody>
          <a:bodyPr/>
          <a:lstStyle/>
          <a:p>
            <a:fld id="{322FC2E6-170B-45EA-A03B-014CCBD1BBD0}" type="slidenum">
              <a:rPr lang="en-US" smtClean="0"/>
              <a:t>‹#›</a:t>
            </a:fld>
            <a:endParaRPr lang="en-US"/>
          </a:p>
        </p:txBody>
      </p:sp>
    </p:spTree>
    <p:extLst>
      <p:ext uri="{BB962C8B-B14F-4D97-AF65-F5344CB8AC3E}">
        <p14:creationId xmlns:p14="http://schemas.microsoft.com/office/powerpoint/2010/main" val="2294113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A0B5A-2694-41B7-BDE8-5AA9E7C453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673E78-145B-4DBD-A7B4-28D9656118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D578E6-947D-4122-9957-5D91988400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C4F403-9AD3-47E1-99A0-2C3A180EE19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5D9D138-E61A-4B96-BA4E-1CF6CD600FC5}"/>
              </a:ext>
            </a:extLst>
          </p:cNvPr>
          <p:cNvSpPr>
            <a:spLocks noGrp="1"/>
          </p:cNvSpPr>
          <p:nvPr>
            <p:ph type="ftr" sz="quarter" idx="11"/>
          </p:nvPr>
        </p:nvSpPr>
        <p:spPr/>
        <p:txBody>
          <a:bodyPr/>
          <a:lstStyle/>
          <a:p>
            <a:r>
              <a:rPr lang="en-US"/>
              <a:t>Pfenex Confidential</a:t>
            </a:r>
          </a:p>
        </p:txBody>
      </p:sp>
      <p:sp>
        <p:nvSpPr>
          <p:cNvPr id="7" name="Slide Number Placeholder 6">
            <a:extLst>
              <a:ext uri="{FF2B5EF4-FFF2-40B4-BE49-F238E27FC236}">
                <a16:creationId xmlns:a16="http://schemas.microsoft.com/office/drawing/2014/main" id="{CD1643B7-52C4-4438-B97C-9D41CB7750E7}"/>
              </a:ext>
            </a:extLst>
          </p:cNvPr>
          <p:cNvSpPr>
            <a:spLocks noGrp="1"/>
          </p:cNvSpPr>
          <p:nvPr>
            <p:ph type="sldNum" sz="quarter" idx="12"/>
          </p:nvPr>
        </p:nvSpPr>
        <p:spPr/>
        <p:txBody>
          <a:bodyPr/>
          <a:lstStyle/>
          <a:p>
            <a:fld id="{322FC2E6-170B-45EA-A03B-014CCBD1BBD0}" type="slidenum">
              <a:rPr lang="en-US" smtClean="0"/>
              <a:t>‹#›</a:t>
            </a:fld>
            <a:endParaRPr lang="en-US"/>
          </a:p>
        </p:txBody>
      </p:sp>
    </p:spTree>
    <p:extLst>
      <p:ext uri="{BB962C8B-B14F-4D97-AF65-F5344CB8AC3E}">
        <p14:creationId xmlns:p14="http://schemas.microsoft.com/office/powerpoint/2010/main" val="2114218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F957A-000A-4C8F-9A0D-600F39AA92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640244-59BB-454B-A7EF-4FDFD726C4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462F8E-64F2-44FC-BE56-97A4AD03C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77EC10-AB65-44D2-8D92-BB9F00C4369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3C75A8D-DC5B-48EB-890D-2517EE84E43F}"/>
              </a:ext>
            </a:extLst>
          </p:cNvPr>
          <p:cNvSpPr>
            <a:spLocks noGrp="1"/>
          </p:cNvSpPr>
          <p:nvPr>
            <p:ph type="ftr" sz="quarter" idx="11"/>
          </p:nvPr>
        </p:nvSpPr>
        <p:spPr/>
        <p:txBody>
          <a:bodyPr/>
          <a:lstStyle/>
          <a:p>
            <a:r>
              <a:rPr lang="en-US"/>
              <a:t>Pfenex Confidential</a:t>
            </a:r>
          </a:p>
        </p:txBody>
      </p:sp>
      <p:sp>
        <p:nvSpPr>
          <p:cNvPr id="7" name="Slide Number Placeholder 6">
            <a:extLst>
              <a:ext uri="{FF2B5EF4-FFF2-40B4-BE49-F238E27FC236}">
                <a16:creationId xmlns:a16="http://schemas.microsoft.com/office/drawing/2014/main" id="{FD3EFFE7-3362-4D87-9F90-45E3365FB31D}"/>
              </a:ext>
            </a:extLst>
          </p:cNvPr>
          <p:cNvSpPr>
            <a:spLocks noGrp="1"/>
          </p:cNvSpPr>
          <p:nvPr>
            <p:ph type="sldNum" sz="quarter" idx="12"/>
          </p:nvPr>
        </p:nvSpPr>
        <p:spPr/>
        <p:txBody>
          <a:bodyPr/>
          <a:lstStyle/>
          <a:p>
            <a:fld id="{322FC2E6-170B-45EA-A03B-014CCBD1BBD0}" type="slidenum">
              <a:rPr lang="en-US" smtClean="0"/>
              <a:t>‹#›</a:t>
            </a:fld>
            <a:endParaRPr lang="en-US"/>
          </a:p>
        </p:txBody>
      </p:sp>
    </p:spTree>
    <p:extLst>
      <p:ext uri="{BB962C8B-B14F-4D97-AF65-F5344CB8AC3E}">
        <p14:creationId xmlns:p14="http://schemas.microsoft.com/office/powerpoint/2010/main" val="596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D3394-EEE6-4921-8097-F1B720522D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9C96AB-2191-4511-BFA6-1E5AE055846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A1BA1F-9209-4E26-BE92-7769A291ADF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DD8F709-5081-46E5-86DE-155C9DCC950F}"/>
              </a:ext>
            </a:extLst>
          </p:cNvPr>
          <p:cNvSpPr>
            <a:spLocks noGrp="1"/>
          </p:cNvSpPr>
          <p:nvPr>
            <p:ph type="ftr" sz="quarter" idx="11"/>
          </p:nvPr>
        </p:nvSpPr>
        <p:spPr/>
        <p:txBody>
          <a:bodyPr/>
          <a:lstStyle/>
          <a:p>
            <a:r>
              <a:rPr lang="en-US"/>
              <a:t>Pfenex Confidential</a:t>
            </a:r>
          </a:p>
        </p:txBody>
      </p:sp>
      <p:sp>
        <p:nvSpPr>
          <p:cNvPr id="6" name="Slide Number Placeholder 5">
            <a:extLst>
              <a:ext uri="{FF2B5EF4-FFF2-40B4-BE49-F238E27FC236}">
                <a16:creationId xmlns:a16="http://schemas.microsoft.com/office/drawing/2014/main" id="{5BE8B8EC-7119-41EC-AC01-E67FD522C9EB}"/>
              </a:ext>
            </a:extLst>
          </p:cNvPr>
          <p:cNvSpPr>
            <a:spLocks noGrp="1"/>
          </p:cNvSpPr>
          <p:nvPr>
            <p:ph type="sldNum" sz="quarter" idx="12"/>
          </p:nvPr>
        </p:nvSpPr>
        <p:spPr/>
        <p:txBody>
          <a:bodyPr/>
          <a:lstStyle/>
          <a:p>
            <a:fld id="{322FC2E6-170B-45EA-A03B-014CCBD1BBD0}" type="slidenum">
              <a:rPr lang="en-US" smtClean="0"/>
              <a:t>‹#›</a:t>
            </a:fld>
            <a:endParaRPr lang="en-US"/>
          </a:p>
        </p:txBody>
      </p:sp>
    </p:spTree>
    <p:extLst>
      <p:ext uri="{BB962C8B-B14F-4D97-AF65-F5344CB8AC3E}">
        <p14:creationId xmlns:p14="http://schemas.microsoft.com/office/powerpoint/2010/main" val="875033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B895F4-F769-4863-80CE-475C2B5686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189349-4267-47FC-9D46-82A3312DAD7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8EC2B-191F-4B33-951A-6752B062117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F429750-AF5F-44CA-84D9-E9F41268C83B}"/>
              </a:ext>
            </a:extLst>
          </p:cNvPr>
          <p:cNvSpPr>
            <a:spLocks noGrp="1"/>
          </p:cNvSpPr>
          <p:nvPr>
            <p:ph type="ftr" sz="quarter" idx="11"/>
          </p:nvPr>
        </p:nvSpPr>
        <p:spPr/>
        <p:txBody>
          <a:bodyPr/>
          <a:lstStyle/>
          <a:p>
            <a:r>
              <a:rPr lang="en-US"/>
              <a:t>Pfenex Confidential</a:t>
            </a:r>
          </a:p>
        </p:txBody>
      </p:sp>
      <p:sp>
        <p:nvSpPr>
          <p:cNvPr id="6" name="Slide Number Placeholder 5">
            <a:extLst>
              <a:ext uri="{FF2B5EF4-FFF2-40B4-BE49-F238E27FC236}">
                <a16:creationId xmlns:a16="http://schemas.microsoft.com/office/drawing/2014/main" id="{21627B41-5E3B-404C-88F6-E1B4C307B1B6}"/>
              </a:ext>
            </a:extLst>
          </p:cNvPr>
          <p:cNvSpPr>
            <a:spLocks noGrp="1"/>
          </p:cNvSpPr>
          <p:nvPr>
            <p:ph type="sldNum" sz="quarter" idx="12"/>
          </p:nvPr>
        </p:nvSpPr>
        <p:spPr/>
        <p:txBody>
          <a:bodyPr/>
          <a:lstStyle/>
          <a:p>
            <a:fld id="{322FC2E6-170B-45EA-A03B-014CCBD1BBD0}" type="slidenum">
              <a:rPr lang="en-US" smtClean="0"/>
              <a:t>‹#›</a:t>
            </a:fld>
            <a:endParaRPr lang="en-US"/>
          </a:p>
        </p:txBody>
      </p:sp>
    </p:spTree>
    <p:extLst>
      <p:ext uri="{BB962C8B-B14F-4D97-AF65-F5344CB8AC3E}">
        <p14:creationId xmlns:p14="http://schemas.microsoft.com/office/powerpoint/2010/main" val="3957780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imple Pag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DC71B7E-83DE-4F1B-BC56-A4BF8B63720C}"/>
              </a:ext>
            </a:extLst>
          </p:cNvPr>
          <p:cNvSpPr>
            <a:spLocks noGrp="1"/>
          </p:cNvSpPr>
          <p:nvPr>
            <p:ph type="sldNum" sz="quarter" idx="12"/>
          </p:nvPr>
        </p:nvSpPr>
        <p:spPr>
          <a:xfrm>
            <a:off x="11355354" y="6484366"/>
            <a:ext cx="419069" cy="365125"/>
          </a:xfrm>
          <a:solidFill>
            <a:srgbClr val="079591"/>
          </a:solidFill>
        </p:spPr>
        <p:txBody>
          <a:bodyPr/>
          <a:lstStyle>
            <a:lvl1pPr>
              <a:defRPr b="1">
                <a:solidFill>
                  <a:schemeClr val="bg1"/>
                </a:solidFill>
              </a:defRPr>
            </a:lvl1pPr>
          </a:lstStyle>
          <a:p>
            <a:fld id="{672506C1-727E-48CD-9AB0-1315E759C1A0}" type="slidenum">
              <a:rPr lang="en-US" smtClean="0"/>
              <a:pPr/>
              <a:t>‹#›</a:t>
            </a:fld>
            <a:endParaRPr lang="en-US" dirty="0"/>
          </a:p>
        </p:txBody>
      </p:sp>
      <p:sp>
        <p:nvSpPr>
          <p:cNvPr id="9" name="Rectangle 8">
            <a:extLst>
              <a:ext uri="{FF2B5EF4-FFF2-40B4-BE49-F238E27FC236}">
                <a16:creationId xmlns:a16="http://schemas.microsoft.com/office/drawing/2014/main" id="{DE59BA89-AEE4-48D5-8EFE-A284AD0E9A00}"/>
              </a:ext>
            </a:extLst>
          </p:cNvPr>
          <p:cNvSpPr/>
          <p:nvPr userDrawn="1"/>
        </p:nvSpPr>
        <p:spPr>
          <a:xfrm>
            <a:off x="650020" y="555675"/>
            <a:ext cx="45719" cy="654148"/>
          </a:xfrm>
          <a:prstGeom prst="rect">
            <a:avLst/>
          </a:prstGeom>
          <a:solidFill>
            <a:srgbClr val="079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3FEAEB-D89E-45D2-B78B-BBE314884E2D}"/>
              </a:ext>
            </a:extLst>
          </p:cNvPr>
          <p:cNvSpPr>
            <a:spLocks noGrp="1"/>
          </p:cNvSpPr>
          <p:nvPr>
            <p:ph type="title"/>
          </p:nvPr>
        </p:nvSpPr>
        <p:spPr>
          <a:xfrm>
            <a:off x="794832" y="500764"/>
            <a:ext cx="10515600" cy="1212100"/>
          </a:xfrm>
        </p:spPr>
        <p:txBody>
          <a:bodyPr>
            <a:normAutofit/>
          </a:bodyPr>
          <a:lstStyle>
            <a:lvl1pPr>
              <a:defRPr sz="2800"/>
            </a:lvl1pPr>
          </a:lstStyle>
          <a:p>
            <a:r>
              <a:rPr lang="en-US" dirty="0"/>
              <a:t>Click to edit Master title style</a:t>
            </a:r>
          </a:p>
        </p:txBody>
      </p:sp>
      <p:sp>
        <p:nvSpPr>
          <p:cNvPr id="4" name="Text Placeholder 3">
            <a:extLst>
              <a:ext uri="{FF2B5EF4-FFF2-40B4-BE49-F238E27FC236}">
                <a16:creationId xmlns:a16="http://schemas.microsoft.com/office/drawing/2014/main" id="{3D20FE22-DD90-4C51-870A-DEC89BD2B217}"/>
              </a:ext>
            </a:extLst>
          </p:cNvPr>
          <p:cNvSpPr>
            <a:spLocks noGrp="1"/>
          </p:cNvSpPr>
          <p:nvPr>
            <p:ph type="body" sz="quarter" idx="13" hasCustomPrompt="1"/>
          </p:nvPr>
        </p:nvSpPr>
        <p:spPr>
          <a:xfrm>
            <a:off x="794832" y="555674"/>
            <a:ext cx="10515600" cy="497080"/>
          </a:xfrm>
        </p:spPr>
        <p:txBody>
          <a:bodyPr>
            <a:normAutofit/>
          </a:bodyPr>
          <a:lstStyle>
            <a:lvl1pPr marL="0" indent="0">
              <a:buNone/>
              <a:defRPr sz="2000" b="1"/>
            </a:lvl1pPr>
          </a:lstStyle>
          <a:p>
            <a:pPr lvl="0"/>
            <a:r>
              <a:rPr lang="en-US" dirty="0"/>
              <a:t>SECTION TITLE</a:t>
            </a:r>
          </a:p>
        </p:txBody>
      </p:sp>
      <p:sp>
        <p:nvSpPr>
          <p:cNvPr id="7" name="Footer Placeholder 4">
            <a:extLst>
              <a:ext uri="{FF2B5EF4-FFF2-40B4-BE49-F238E27FC236}">
                <a16:creationId xmlns:a16="http://schemas.microsoft.com/office/drawing/2014/main" id="{0631AF1D-E85E-4394-8F08-11BA5B143F35}"/>
              </a:ext>
            </a:extLst>
          </p:cNvPr>
          <p:cNvSpPr>
            <a:spLocks noGrp="1"/>
          </p:cNvSpPr>
          <p:nvPr>
            <p:ph type="ftr" sz="quarter" idx="3"/>
          </p:nvPr>
        </p:nvSpPr>
        <p:spPr>
          <a:xfrm>
            <a:off x="3995232" y="648436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Pfenex Confidential</a:t>
            </a:r>
          </a:p>
        </p:txBody>
      </p:sp>
    </p:spTree>
    <p:extLst>
      <p:ext uri="{BB962C8B-B14F-4D97-AF65-F5344CB8AC3E}">
        <p14:creationId xmlns:p14="http://schemas.microsoft.com/office/powerpoint/2010/main" val="968540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5D4CC4-1DCB-46CD-AB7B-54F790B4AA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911" r="2" b="22258"/>
          <a:stretch/>
        </p:blipFill>
        <p:spPr>
          <a:xfrm>
            <a:off x="0" y="0"/>
            <a:ext cx="12191999" cy="5831839"/>
          </a:xfrm>
          <a:prstGeom prst="rect">
            <a:avLst/>
          </a:prstGeom>
        </p:spPr>
      </p:pic>
      <p:sp>
        <p:nvSpPr>
          <p:cNvPr id="10" name="Rectangle 9">
            <a:extLst>
              <a:ext uri="{FF2B5EF4-FFF2-40B4-BE49-F238E27FC236}">
                <a16:creationId xmlns:a16="http://schemas.microsoft.com/office/drawing/2014/main" id="{B606108B-522A-44F4-9CDC-32459C77F5CA}"/>
              </a:ext>
            </a:extLst>
          </p:cNvPr>
          <p:cNvSpPr/>
          <p:nvPr userDrawn="1"/>
        </p:nvSpPr>
        <p:spPr>
          <a:xfrm>
            <a:off x="0" y="-1"/>
            <a:ext cx="12192000" cy="5831839"/>
          </a:xfrm>
          <a:prstGeom prst="rect">
            <a:avLst/>
          </a:prstGeom>
          <a:solidFill>
            <a:srgbClr val="07959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E4C95400-6CE7-4651-AE4C-5AC4AF7A87B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3255"/>
          <a:stretch/>
        </p:blipFill>
        <p:spPr>
          <a:xfrm>
            <a:off x="591696" y="5949673"/>
            <a:ext cx="2340715" cy="709957"/>
          </a:xfrm>
          <a:prstGeom prst="rect">
            <a:avLst/>
          </a:prstGeom>
        </p:spPr>
      </p:pic>
      <p:sp>
        <p:nvSpPr>
          <p:cNvPr id="14" name="Text Placeholder 13">
            <a:extLst>
              <a:ext uri="{FF2B5EF4-FFF2-40B4-BE49-F238E27FC236}">
                <a16:creationId xmlns:a16="http://schemas.microsoft.com/office/drawing/2014/main" id="{19755686-115A-40A3-9927-D3EE5C865502}"/>
              </a:ext>
            </a:extLst>
          </p:cNvPr>
          <p:cNvSpPr>
            <a:spLocks noGrp="1"/>
          </p:cNvSpPr>
          <p:nvPr>
            <p:ph type="body" sz="quarter" idx="10" hasCustomPrompt="1"/>
          </p:nvPr>
        </p:nvSpPr>
        <p:spPr>
          <a:xfrm>
            <a:off x="591696" y="2973601"/>
            <a:ext cx="10207625" cy="2106400"/>
          </a:xfrm>
        </p:spPr>
        <p:txBody>
          <a:bodyPr>
            <a:normAutofit/>
          </a:bodyPr>
          <a:lstStyle>
            <a:lvl1pPr marL="0" indent="0">
              <a:buFont typeface="Arial" panose="020B0604020202020204" pitchFamily="34" charset="0"/>
              <a:buNone/>
              <a:defRPr sz="6600">
                <a:solidFill>
                  <a:schemeClr val="bg1"/>
                </a:solidFill>
                <a:latin typeface="+mj-lt"/>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dirty="0"/>
              <a:t>Insert </a:t>
            </a:r>
          </a:p>
          <a:p>
            <a:pPr lvl="0"/>
            <a:r>
              <a:rPr lang="en-US" dirty="0"/>
              <a:t>Section Title Here</a:t>
            </a:r>
          </a:p>
        </p:txBody>
      </p:sp>
    </p:spTree>
    <p:extLst>
      <p:ext uri="{BB962C8B-B14F-4D97-AF65-F5344CB8AC3E}">
        <p14:creationId xmlns:p14="http://schemas.microsoft.com/office/powerpoint/2010/main" val="2485724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Pag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DC71B7E-83DE-4F1B-BC56-A4BF8B63720C}"/>
              </a:ext>
            </a:extLst>
          </p:cNvPr>
          <p:cNvSpPr>
            <a:spLocks noGrp="1"/>
          </p:cNvSpPr>
          <p:nvPr>
            <p:ph type="sldNum" sz="quarter" idx="12"/>
          </p:nvPr>
        </p:nvSpPr>
        <p:spPr>
          <a:xfrm>
            <a:off x="11355354" y="6484366"/>
            <a:ext cx="419069" cy="365125"/>
          </a:xfrm>
          <a:solidFill>
            <a:srgbClr val="079591"/>
          </a:solidFill>
        </p:spPr>
        <p:txBody>
          <a:bodyPr/>
          <a:lstStyle>
            <a:lvl1pPr>
              <a:defRPr b="1">
                <a:solidFill>
                  <a:schemeClr val="bg1"/>
                </a:solidFill>
              </a:defRPr>
            </a:lvl1pPr>
          </a:lstStyle>
          <a:p>
            <a:fld id="{672506C1-727E-48CD-9AB0-1315E759C1A0}" type="slidenum">
              <a:rPr lang="en-US" smtClean="0"/>
              <a:pPr/>
              <a:t>‹#›</a:t>
            </a:fld>
            <a:endParaRPr lang="en-US" dirty="0"/>
          </a:p>
        </p:txBody>
      </p:sp>
      <p:sp>
        <p:nvSpPr>
          <p:cNvPr id="9" name="Rectangle 8">
            <a:extLst>
              <a:ext uri="{FF2B5EF4-FFF2-40B4-BE49-F238E27FC236}">
                <a16:creationId xmlns:a16="http://schemas.microsoft.com/office/drawing/2014/main" id="{DE59BA89-AEE4-48D5-8EFE-A284AD0E9A00}"/>
              </a:ext>
            </a:extLst>
          </p:cNvPr>
          <p:cNvSpPr/>
          <p:nvPr userDrawn="1"/>
        </p:nvSpPr>
        <p:spPr>
          <a:xfrm>
            <a:off x="650020" y="555675"/>
            <a:ext cx="45719" cy="654148"/>
          </a:xfrm>
          <a:prstGeom prst="rect">
            <a:avLst/>
          </a:prstGeom>
          <a:solidFill>
            <a:srgbClr val="079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3FEAEB-D89E-45D2-B78B-BBE314884E2D}"/>
              </a:ext>
            </a:extLst>
          </p:cNvPr>
          <p:cNvSpPr>
            <a:spLocks noGrp="1"/>
          </p:cNvSpPr>
          <p:nvPr>
            <p:ph type="title"/>
          </p:nvPr>
        </p:nvSpPr>
        <p:spPr>
          <a:xfrm>
            <a:off x="794832" y="500764"/>
            <a:ext cx="10515600" cy="1212100"/>
          </a:xfrm>
        </p:spPr>
        <p:txBody>
          <a:bodyPr>
            <a:normAutofit/>
          </a:bodyPr>
          <a:lstStyle>
            <a:lvl1pPr>
              <a:defRPr sz="2800"/>
            </a:lvl1pPr>
          </a:lstStyle>
          <a:p>
            <a:r>
              <a:rPr lang="en-US" dirty="0"/>
              <a:t>Click to edit Master title style</a:t>
            </a:r>
          </a:p>
        </p:txBody>
      </p:sp>
      <p:sp>
        <p:nvSpPr>
          <p:cNvPr id="4" name="Text Placeholder 3">
            <a:extLst>
              <a:ext uri="{FF2B5EF4-FFF2-40B4-BE49-F238E27FC236}">
                <a16:creationId xmlns:a16="http://schemas.microsoft.com/office/drawing/2014/main" id="{3D20FE22-DD90-4C51-870A-DEC89BD2B217}"/>
              </a:ext>
            </a:extLst>
          </p:cNvPr>
          <p:cNvSpPr>
            <a:spLocks noGrp="1"/>
          </p:cNvSpPr>
          <p:nvPr>
            <p:ph type="body" sz="quarter" idx="13" hasCustomPrompt="1"/>
          </p:nvPr>
        </p:nvSpPr>
        <p:spPr>
          <a:xfrm>
            <a:off x="794832" y="555674"/>
            <a:ext cx="10515600" cy="497080"/>
          </a:xfrm>
        </p:spPr>
        <p:txBody>
          <a:bodyPr>
            <a:normAutofit/>
          </a:bodyPr>
          <a:lstStyle>
            <a:lvl1pPr marL="0" indent="0">
              <a:buNone/>
              <a:defRPr sz="2000" b="1"/>
            </a:lvl1pPr>
          </a:lstStyle>
          <a:p>
            <a:pPr lvl="0"/>
            <a:r>
              <a:rPr lang="en-US" dirty="0"/>
              <a:t>SECTION TITLE</a:t>
            </a:r>
          </a:p>
        </p:txBody>
      </p:sp>
    </p:spTree>
    <p:extLst>
      <p:ext uri="{BB962C8B-B14F-4D97-AF65-F5344CB8AC3E}">
        <p14:creationId xmlns:p14="http://schemas.microsoft.com/office/powerpoint/2010/main" val="446696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977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Full Text - Bottle">
    <p:spTree>
      <p:nvGrpSpPr>
        <p:cNvPr id="1" name=""/>
        <p:cNvGrpSpPr/>
        <p:nvPr/>
      </p:nvGrpSpPr>
      <p:grpSpPr>
        <a:xfrm>
          <a:off x="0" y="0"/>
          <a:ext cx="0" cy="0"/>
          <a:chOff x="0" y="0"/>
          <a:chExt cx="0" cy="0"/>
        </a:xfrm>
      </p:grpSpPr>
      <p:grpSp>
        <p:nvGrpSpPr>
          <p:cNvPr id="15" name="Group 14"/>
          <p:cNvGrpSpPr/>
          <p:nvPr userDrawn="1"/>
        </p:nvGrpSpPr>
        <p:grpSpPr>
          <a:xfrm>
            <a:off x="0" y="0"/>
            <a:ext cx="12192000" cy="6858000"/>
            <a:chOff x="0" y="0"/>
            <a:chExt cx="12192000" cy="6858000"/>
          </a:xfrm>
        </p:grpSpPr>
        <p:sp>
          <p:nvSpPr>
            <p:cNvPr id="14" name="Rectangle 13"/>
            <p:cNvSpPr/>
            <p:nvPr userDrawn="1"/>
          </p:nvSpPr>
          <p:spPr>
            <a:xfrm>
              <a:off x="2040556" y="0"/>
              <a:ext cx="10151444" cy="6858000"/>
            </a:xfrm>
            <a:prstGeom prst="rect">
              <a:avLst/>
            </a:prstGeom>
            <a:solidFill>
              <a:srgbClr val="F3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0" y="584662"/>
              <a:ext cx="12192000" cy="1527766"/>
              <a:chOff x="0" y="546161"/>
              <a:chExt cx="12192000" cy="1527766"/>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6162"/>
                <a:ext cx="2040556" cy="1527765"/>
              </a:xfrm>
              <a:prstGeom prst="rect">
                <a:avLst/>
              </a:prstGeom>
            </p:spPr>
          </p:pic>
          <p:sp>
            <p:nvSpPr>
              <p:cNvPr id="8" name="Rectangle 7"/>
              <p:cNvSpPr/>
              <p:nvPr userDrawn="1"/>
            </p:nvSpPr>
            <p:spPr>
              <a:xfrm>
                <a:off x="2040556" y="546161"/>
                <a:ext cx="10151444" cy="1527765"/>
              </a:xfrm>
              <a:prstGeom prst="rect">
                <a:avLst/>
              </a:prstGeom>
              <a:solidFill>
                <a:srgbClr val="049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Content Placeholder 2"/>
          <p:cNvSpPr>
            <a:spLocks noGrp="1"/>
          </p:cNvSpPr>
          <p:nvPr>
            <p:ph idx="1"/>
          </p:nvPr>
        </p:nvSpPr>
        <p:spPr>
          <a:xfrm>
            <a:off x="2395538" y="2333062"/>
            <a:ext cx="8958261" cy="3769356"/>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3" hasCustomPrompt="1"/>
          </p:nvPr>
        </p:nvSpPr>
        <p:spPr>
          <a:xfrm>
            <a:off x="2395538" y="1005549"/>
            <a:ext cx="7762875" cy="685990"/>
          </a:xfrm>
          <a:prstGeom prst="rect">
            <a:avLst/>
          </a:prstGeom>
        </p:spPr>
        <p:txBody>
          <a:bodyPr/>
          <a:lstStyle>
            <a:lvl1pPr marL="0" indent="0">
              <a:buNone/>
              <a:defRPr sz="5000" b="1" baseline="0">
                <a:solidFill>
                  <a:schemeClr val="bg1"/>
                </a:solidFill>
                <a:latin typeface="+mn-lt"/>
              </a:defRPr>
            </a:lvl1pPr>
          </a:lstStyle>
          <a:p>
            <a:pPr lvl="0"/>
            <a:r>
              <a:rPr lang="en-US" dirty="0"/>
              <a:t>Click To Edit Slide Title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00698" y="5755441"/>
            <a:ext cx="1362204" cy="346977"/>
          </a:xfrm>
          <a:prstGeom prst="rect">
            <a:avLst/>
          </a:prstGeom>
        </p:spPr>
      </p:pic>
      <p:sp>
        <p:nvSpPr>
          <p:cNvPr id="12" name="Slide Number Placeholder 5"/>
          <p:cNvSpPr>
            <a:spLocks noGrp="1"/>
          </p:cNvSpPr>
          <p:nvPr>
            <p:ph type="sldNum" sz="quarter" idx="12"/>
          </p:nvPr>
        </p:nvSpPr>
        <p:spPr>
          <a:xfrm>
            <a:off x="788630" y="6316797"/>
            <a:ext cx="463296" cy="364031"/>
          </a:xfrm>
        </p:spPr>
        <p:txBody>
          <a:bodyPr/>
          <a:lstStyle>
            <a:lvl1pPr>
              <a:defRPr sz="1800">
                <a:latin typeface="+mj-lt"/>
              </a:defRPr>
            </a:lvl1pPr>
          </a:lstStyle>
          <a:p>
            <a:fld id="{1588DF25-1F49-4640-A139-F00F39AF8186}" type="slidenum">
              <a:rPr lang="en-US" smtClean="0"/>
              <a:pPr/>
              <a:t>‹#›</a:t>
            </a:fld>
            <a:endParaRPr lang="en-US" dirty="0"/>
          </a:p>
        </p:txBody>
      </p:sp>
      <p:cxnSp>
        <p:nvCxnSpPr>
          <p:cNvPr id="4" name="Straight Connector 3"/>
          <p:cNvCxnSpPr/>
          <p:nvPr userDrawn="1"/>
        </p:nvCxnSpPr>
        <p:spPr>
          <a:xfrm>
            <a:off x="251049" y="6209607"/>
            <a:ext cx="153845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10223191" y="6550223"/>
            <a:ext cx="2001638" cy="307777"/>
          </a:xfrm>
          <a:prstGeom prst="rect">
            <a:avLst/>
          </a:prstGeom>
        </p:spPr>
        <p:txBody>
          <a:bodyPr wrap="none">
            <a:spAutoFit/>
          </a:bodyPr>
          <a:lstStyle/>
          <a:p>
            <a:r>
              <a:rPr lang="en-US" sz="1400" dirty="0">
                <a:solidFill>
                  <a:schemeClr val="tx1"/>
                </a:solidFill>
                <a:latin typeface="+mn-lt"/>
              </a:rPr>
              <a:t>Pfenex Inc. - Confidential</a:t>
            </a:r>
          </a:p>
        </p:txBody>
      </p:sp>
    </p:spTree>
    <p:extLst>
      <p:ext uri="{BB962C8B-B14F-4D97-AF65-F5344CB8AC3E}">
        <p14:creationId xmlns:p14="http://schemas.microsoft.com/office/powerpoint/2010/main" val="2610311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Full Text - Microscope">
    <p:spTree>
      <p:nvGrpSpPr>
        <p:cNvPr id="1" name=""/>
        <p:cNvGrpSpPr/>
        <p:nvPr/>
      </p:nvGrpSpPr>
      <p:grpSpPr>
        <a:xfrm>
          <a:off x="0" y="0"/>
          <a:ext cx="0" cy="0"/>
          <a:chOff x="0" y="0"/>
          <a:chExt cx="0" cy="0"/>
        </a:xfrm>
      </p:grpSpPr>
      <p:grpSp>
        <p:nvGrpSpPr>
          <p:cNvPr id="2" name="Group 1"/>
          <p:cNvGrpSpPr/>
          <p:nvPr userDrawn="1"/>
        </p:nvGrpSpPr>
        <p:grpSpPr>
          <a:xfrm>
            <a:off x="1" y="0"/>
            <a:ext cx="12191999" cy="6858000"/>
            <a:chOff x="1" y="0"/>
            <a:chExt cx="12191999" cy="6858000"/>
          </a:xfrm>
        </p:grpSpPr>
        <p:grpSp>
          <p:nvGrpSpPr>
            <p:cNvPr id="15" name="Group 14"/>
            <p:cNvGrpSpPr/>
            <p:nvPr userDrawn="1"/>
          </p:nvGrpSpPr>
          <p:grpSpPr>
            <a:xfrm>
              <a:off x="2040556" y="0"/>
              <a:ext cx="10151444" cy="6858000"/>
              <a:chOff x="2040556" y="0"/>
              <a:chExt cx="10151444" cy="6858000"/>
            </a:xfrm>
          </p:grpSpPr>
          <p:sp>
            <p:nvSpPr>
              <p:cNvPr id="14" name="Rectangle 13"/>
              <p:cNvSpPr/>
              <p:nvPr userDrawn="1"/>
            </p:nvSpPr>
            <p:spPr>
              <a:xfrm>
                <a:off x="2040556" y="0"/>
                <a:ext cx="10151444" cy="6858000"/>
              </a:xfrm>
              <a:prstGeom prst="rect">
                <a:avLst/>
              </a:prstGeom>
              <a:solidFill>
                <a:srgbClr val="F3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2040556" y="584662"/>
                <a:ext cx="10151444" cy="1527765"/>
              </a:xfrm>
              <a:prstGeom prst="rect">
                <a:avLst/>
              </a:prstGeom>
              <a:solidFill>
                <a:srgbClr val="049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84662"/>
              <a:ext cx="2040556" cy="1527765"/>
            </a:xfrm>
            <a:prstGeom prst="rect">
              <a:avLst/>
            </a:prstGeom>
          </p:spPr>
        </p:pic>
      </p:grpSp>
      <p:sp>
        <p:nvSpPr>
          <p:cNvPr id="3" name="Content Placeholder 2"/>
          <p:cNvSpPr>
            <a:spLocks noGrp="1"/>
          </p:cNvSpPr>
          <p:nvPr>
            <p:ph idx="1"/>
          </p:nvPr>
        </p:nvSpPr>
        <p:spPr>
          <a:xfrm>
            <a:off x="2395538" y="2333062"/>
            <a:ext cx="8958261" cy="3769356"/>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3" hasCustomPrompt="1"/>
          </p:nvPr>
        </p:nvSpPr>
        <p:spPr>
          <a:xfrm>
            <a:off x="2395538" y="1005549"/>
            <a:ext cx="7762875" cy="685990"/>
          </a:xfrm>
          <a:prstGeom prst="rect">
            <a:avLst/>
          </a:prstGeom>
        </p:spPr>
        <p:txBody>
          <a:bodyPr/>
          <a:lstStyle>
            <a:lvl1pPr marL="0" indent="0">
              <a:buNone/>
              <a:defRPr sz="5000" b="1" baseline="0">
                <a:solidFill>
                  <a:schemeClr val="bg1"/>
                </a:solidFill>
                <a:latin typeface="+mn-lt"/>
              </a:defRPr>
            </a:lvl1pPr>
          </a:lstStyle>
          <a:p>
            <a:pPr lvl="0"/>
            <a:r>
              <a:rPr lang="en-US" dirty="0"/>
              <a:t>Click To Edit Slide Title</a:t>
            </a: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00698" y="5755441"/>
            <a:ext cx="1362204" cy="346977"/>
          </a:xfrm>
          <a:prstGeom prst="rect">
            <a:avLst/>
          </a:prstGeom>
        </p:spPr>
      </p:pic>
      <p:sp>
        <p:nvSpPr>
          <p:cNvPr id="17" name="Slide Number Placeholder 5"/>
          <p:cNvSpPr txBox="1">
            <a:spLocks/>
          </p:cNvSpPr>
          <p:nvPr userDrawn="1"/>
        </p:nvSpPr>
        <p:spPr>
          <a:xfrm>
            <a:off x="788630" y="6316797"/>
            <a:ext cx="463296" cy="364031"/>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588DF25-1F49-4640-A139-F00F39AF8186}" type="slidenum">
              <a:rPr lang="en-US" smtClean="0"/>
              <a:pPr algn="ctr"/>
              <a:t>‹#›</a:t>
            </a:fld>
            <a:endParaRPr lang="en-US" dirty="0"/>
          </a:p>
        </p:txBody>
      </p:sp>
      <p:cxnSp>
        <p:nvCxnSpPr>
          <p:cNvPr id="18" name="Straight Connector 17"/>
          <p:cNvCxnSpPr/>
          <p:nvPr userDrawn="1"/>
        </p:nvCxnSpPr>
        <p:spPr>
          <a:xfrm>
            <a:off x="251049" y="6209607"/>
            <a:ext cx="153845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10223191" y="6550223"/>
            <a:ext cx="2001638" cy="307777"/>
          </a:xfrm>
          <a:prstGeom prst="rect">
            <a:avLst/>
          </a:prstGeom>
        </p:spPr>
        <p:txBody>
          <a:bodyPr wrap="none">
            <a:spAutoFit/>
          </a:bodyPr>
          <a:lstStyle/>
          <a:p>
            <a:r>
              <a:rPr lang="en-US" sz="1400" dirty="0">
                <a:solidFill>
                  <a:schemeClr val="tx1"/>
                </a:solidFill>
                <a:latin typeface="+mn-lt"/>
              </a:rPr>
              <a:t>Pfenex Inc. - Confidential</a:t>
            </a:r>
          </a:p>
        </p:txBody>
      </p:sp>
    </p:spTree>
    <p:extLst>
      <p:ext uri="{BB962C8B-B14F-4D97-AF65-F5344CB8AC3E}">
        <p14:creationId xmlns:p14="http://schemas.microsoft.com/office/powerpoint/2010/main" val="549110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Full Text - Eye Dropper">
    <p:spTree>
      <p:nvGrpSpPr>
        <p:cNvPr id="1" name=""/>
        <p:cNvGrpSpPr/>
        <p:nvPr/>
      </p:nvGrpSpPr>
      <p:grpSpPr>
        <a:xfrm>
          <a:off x="0" y="0"/>
          <a:ext cx="0" cy="0"/>
          <a:chOff x="0" y="0"/>
          <a:chExt cx="0" cy="0"/>
        </a:xfrm>
      </p:grpSpPr>
      <p:grpSp>
        <p:nvGrpSpPr>
          <p:cNvPr id="2" name="Group 1"/>
          <p:cNvGrpSpPr/>
          <p:nvPr userDrawn="1"/>
        </p:nvGrpSpPr>
        <p:grpSpPr>
          <a:xfrm>
            <a:off x="0" y="0"/>
            <a:ext cx="12192000" cy="6858000"/>
            <a:chOff x="0" y="0"/>
            <a:chExt cx="12192000" cy="6858000"/>
          </a:xfrm>
        </p:grpSpPr>
        <p:grpSp>
          <p:nvGrpSpPr>
            <p:cNvPr id="15" name="Group 14"/>
            <p:cNvGrpSpPr/>
            <p:nvPr userDrawn="1"/>
          </p:nvGrpSpPr>
          <p:grpSpPr>
            <a:xfrm>
              <a:off x="2040556" y="0"/>
              <a:ext cx="10151444" cy="6858000"/>
              <a:chOff x="2040556" y="0"/>
              <a:chExt cx="10151444" cy="6858000"/>
            </a:xfrm>
          </p:grpSpPr>
          <p:sp>
            <p:nvSpPr>
              <p:cNvPr id="14" name="Rectangle 13"/>
              <p:cNvSpPr/>
              <p:nvPr userDrawn="1"/>
            </p:nvSpPr>
            <p:spPr>
              <a:xfrm>
                <a:off x="2040556" y="0"/>
                <a:ext cx="10151444" cy="6858000"/>
              </a:xfrm>
              <a:prstGeom prst="rect">
                <a:avLst/>
              </a:prstGeom>
              <a:solidFill>
                <a:srgbClr val="F3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2040556" y="584662"/>
                <a:ext cx="10151444" cy="1527765"/>
              </a:xfrm>
              <a:prstGeom prst="rect">
                <a:avLst/>
              </a:prstGeom>
              <a:solidFill>
                <a:srgbClr val="049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b="8731"/>
            <a:stretch/>
          </p:blipFill>
          <p:spPr>
            <a:xfrm>
              <a:off x="0" y="584662"/>
              <a:ext cx="2035391" cy="1527765"/>
            </a:xfrm>
            <a:prstGeom prst="rect">
              <a:avLst/>
            </a:prstGeom>
          </p:spPr>
        </p:pic>
      </p:grpSp>
      <p:sp>
        <p:nvSpPr>
          <p:cNvPr id="3" name="Content Placeholder 2"/>
          <p:cNvSpPr>
            <a:spLocks noGrp="1"/>
          </p:cNvSpPr>
          <p:nvPr>
            <p:ph idx="1"/>
          </p:nvPr>
        </p:nvSpPr>
        <p:spPr>
          <a:xfrm>
            <a:off x="2395538" y="2333062"/>
            <a:ext cx="8958261" cy="3769356"/>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3" hasCustomPrompt="1"/>
          </p:nvPr>
        </p:nvSpPr>
        <p:spPr>
          <a:xfrm>
            <a:off x="2395538" y="1005549"/>
            <a:ext cx="7762875" cy="685990"/>
          </a:xfrm>
          <a:prstGeom prst="rect">
            <a:avLst/>
          </a:prstGeom>
        </p:spPr>
        <p:txBody>
          <a:bodyPr/>
          <a:lstStyle>
            <a:lvl1pPr marL="0" indent="0">
              <a:buNone/>
              <a:defRPr sz="5000" b="1" baseline="0">
                <a:solidFill>
                  <a:schemeClr val="bg1"/>
                </a:solidFill>
                <a:latin typeface="+mn-lt"/>
              </a:defRPr>
            </a:lvl1pPr>
          </a:lstStyle>
          <a:p>
            <a:pPr lvl="0"/>
            <a:r>
              <a:rPr lang="en-US" dirty="0"/>
              <a:t>Click To Edit Slide Title</a:t>
            </a: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00698" y="5755441"/>
            <a:ext cx="1362204" cy="346977"/>
          </a:xfrm>
          <a:prstGeom prst="rect">
            <a:avLst/>
          </a:prstGeom>
        </p:spPr>
      </p:pic>
      <p:sp>
        <p:nvSpPr>
          <p:cNvPr id="17" name="Slide Number Placeholder 5"/>
          <p:cNvSpPr txBox="1">
            <a:spLocks/>
          </p:cNvSpPr>
          <p:nvPr userDrawn="1"/>
        </p:nvSpPr>
        <p:spPr>
          <a:xfrm>
            <a:off x="788630" y="6316797"/>
            <a:ext cx="463296" cy="364031"/>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588DF25-1F49-4640-A139-F00F39AF8186}" type="slidenum">
              <a:rPr lang="en-US" smtClean="0"/>
              <a:pPr algn="ctr"/>
              <a:t>‹#›</a:t>
            </a:fld>
            <a:endParaRPr lang="en-US" dirty="0"/>
          </a:p>
        </p:txBody>
      </p:sp>
      <p:cxnSp>
        <p:nvCxnSpPr>
          <p:cNvPr id="18" name="Straight Connector 17"/>
          <p:cNvCxnSpPr/>
          <p:nvPr userDrawn="1"/>
        </p:nvCxnSpPr>
        <p:spPr>
          <a:xfrm>
            <a:off x="251049" y="6209607"/>
            <a:ext cx="153845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10223191" y="6550223"/>
            <a:ext cx="2001638" cy="307777"/>
          </a:xfrm>
          <a:prstGeom prst="rect">
            <a:avLst/>
          </a:prstGeom>
        </p:spPr>
        <p:txBody>
          <a:bodyPr wrap="none">
            <a:spAutoFit/>
          </a:bodyPr>
          <a:lstStyle/>
          <a:p>
            <a:r>
              <a:rPr lang="en-US" sz="1400" dirty="0">
                <a:solidFill>
                  <a:schemeClr val="tx1"/>
                </a:solidFill>
                <a:latin typeface="+mn-lt"/>
              </a:rPr>
              <a:t>Pfenex Inc. - Confidential</a:t>
            </a:r>
          </a:p>
        </p:txBody>
      </p:sp>
    </p:spTree>
    <p:extLst>
      <p:ext uri="{BB962C8B-B14F-4D97-AF65-F5344CB8AC3E}">
        <p14:creationId xmlns:p14="http://schemas.microsoft.com/office/powerpoint/2010/main" val="3788189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35974-CD8A-4ECD-9C25-8F85D9AB17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E63C7D-206E-4A32-B6A6-6ADE5C5B63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843E3B-8B74-43DD-A1F4-4C53CEE38D7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F530BD6-119D-444C-B841-57FA3EE0C03B}"/>
              </a:ext>
            </a:extLst>
          </p:cNvPr>
          <p:cNvSpPr>
            <a:spLocks noGrp="1"/>
          </p:cNvSpPr>
          <p:nvPr>
            <p:ph type="ftr" sz="quarter" idx="11"/>
          </p:nvPr>
        </p:nvSpPr>
        <p:spPr/>
        <p:txBody>
          <a:bodyPr/>
          <a:lstStyle/>
          <a:p>
            <a:r>
              <a:rPr lang="en-US"/>
              <a:t>Pfenex Confidential</a:t>
            </a:r>
          </a:p>
        </p:txBody>
      </p:sp>
      <p:sp>
        <p:nvSpPr>
          <p:cNvPr id="6" name="Slide Number Placeholder 5">
            <a:extLst>
              <a:ext uri="{FF2B5EF4-FFF2-40B4-BE49-F238E27FC236}">
                <a16:creationId xmlns:a16="http://schemas.microsoft.com/office/drawing/2014/main" id="{85844D39-B006-49AA-BB30-9966294FE6C2}"/>
              </a:ext>
            </a:extLst>
          </p:cNvPr>
          <p:cNvSpPr>
            <a:spLocks noGrp="1"/>
          </p:cNvSpPr>
          <p:nvPr>
            <p:ph type="sldNum" sz="quarter" idx="12"/>
          </p:nvPr>
        </p:nvSpPr>
        <p:spPr/>
        <p:txBody>
          <a:bodyPr/>
          <a:lstStyle/>
          <a:p>
            <a:fld id="{322FC2E6-170B-45EA-A03B-014CCBD1BBD0}" type="slidenum">
              <a:rPr lang="en-US" smtClean="0"/>
              <a:t>‹#›</a:t>
            </a:fld>
            <a:endParaRPr lang="en-US"/>
          </a:p>
        </p:txBody>
      </p:sp>
    </p:spTree>
    <p:extLst>
      <p:ext uri="{BB962C8B-B14F-4D97-AF65-F5344CB8AC3E}">
        <p14:creationId xmlns:p14="http://schemas.microsoft.com/office/powerpoint/2010/main" val="859097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E5236-31A2-47E7-AF0C-71B3C03FEE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2E56AE-4FB4-4FFC-9A8B-247285FC87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943F06-E665-4A16-A6ED-78D31052264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B4549F5-E540-48B3-94E2-9810B7DF2DF4}"/>
              </a:ext>
            </a:extLst>
          </p:cNvPr>
          <p:cNvSpPr>
            <a:spLocks noGrp="1"/>
          </p:cNvSpPr>
          <p:nvPr>
            <p:ph type="ftr" sz="quarter" idx="11"/>
          </p:nvPr>
        </p:nvSpPr>
        <p:spPr/>
        <p:txBody>
          <a:bodyPr/>
          <a:lstStyle/>
          <a:p>
            <a:r>
              <a:rPr lang="en-US"/>
              <a:t>Pfenex Confidential</a:t>
            </a:r>
          </a:p>
        </p:txBody>
      </p:sp>
      <p:sp>
        <p:nvSpPr>
          <p:cNvPr id="6" name="Slide Number Placeholder 5">
            <a:extLst>
              <a:ext uri="{FF2B5EF4-FFF2-40B4-BE49-F238E27FC236}">
                <a16:creationId xmlns:a16="http://schemas.microsoft.com/office/drawing/2014/main" id="{773B17F6-DB82-4B2C-A8A3-862848A54477}"/>
              </a:ext>
            </a:extLst>
          </p:cNvPr>
          <p:cNvSpPr>
            <a:spLocks noGrp="1"/>
          </p:cNvSpPr>
          <p:nvPr>
            <p:ph type="sldNum" sz="quarter" idx="12"/>
          </p:nvPr>
        </p:nvSpPr>
        <p:spPr/>
        <p:txBody>
          <a:bodyPr/>
          <a:lstStyle/>
          <a:p>
            <a:fld id="{322FC2E6-170B-45EA-A03B-014CCBD1BBD0}" type="slidenum">
              <a:rPr lang="en-US" smtClean="0"/>
              <a:t>‹#›</a:t>
            </a:fld>
            <a:endParaRPr lang="en-US"/>
          </a:p>
        </p:txBody>
      </p:sp>
    </p:spTree>
    <p:extLst>
      <p:ext uri="{BB962C8B-B14F-4D97-AF65-F5344CB8AC3E}">
        <p14:creationId xmlns:p14="http://schemas.microsoft.com/office/powerpoint/2010/main" val="3305178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819377-33DE-46EB-B6C8-222CE25126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DD59E3A-34E1-46CE-B81A-6D08F716B9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7984076-6ACC-460E-9659-9745566E37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6">
                    <a:lumMod val="50000"/>
                  </a:schemeClr>
                </a:solidFill>
              </a:defRPr>
            </a:lvl1pPr>
          </a:lstStyle>
          <a:p>
            <a:endParaRPr lang="en-US" dirty="0"/>
          </a:p>
        </p:txBody>
      </p:sp>
      <p:sp>
        <p:nvSpPr>
          <p:cNvPr id="5" name="Footer Placeholder 4">
            <a:extLst>
              <a:ext uri="{FF2B5EF4-FFF2-40B4-BE49-F238E27FC236}">
                <a16:creationId xmlns:a16="http://schemas.microsoft.com/office/drawing/2014/main" id="{BE1D599A-1217-4C62-9AB0-A0E00F89DE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6">
                    <a:lumMod val="50000"/>
                  </a:schemeClr>
                </a:solidFill>
              </a:defRPr>
            </a:lvl1pPr>
          </a:lstStyle>
          <a:p>
            <a:endParaRPr lang="en-US" dirty="0"/>
          </a:p>
        </p:txBody>
      </p:sp>
      <p:sp>
        <p:nvSpPr>
          <p:cNvPr id="6" name="Slide Number Placeholder 5">
            <a:extLst>
              <a:ext uri="{FF2B5EF4-FFF2-40B4-BE49-F238E27FC236}">
                <a16:creationId xmlns:a16="http://schemas.microsoft.com/office/drawing/2014/main" id="{6D571DA9-E21F-4291-A65B-9DB52A725D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Gotham Book" panose="02000604040000020004" pitchFamily="50" charset="0"/>
              </a:defRPr>
            </a:lvl1pPr>
          </a:lstStyle>
          <a:p>
            <a:fld id="{672506C1-727E-48CD-9AB0-1315E759C1A0}" type="slidenum">
              <a:rPr lang="en-US" smtClean="0"/>
              <a:pPr/>
              <a:t>‹#›</a:t>
            </a:fld>
            <a:endParaRPr lang="en-US" dirty="0"/>
          </a:p>
        </p:txBody>
      </p:sp>
    </p:spTree>
    <p:extLst>
      <p:ext uri="{BB962C8B-B14F-4D97-AF65-F5344CB8AC3E}">
        <p14:creationId xmlns:p14="http://schemas.microsoft.com/office/powerpoint/2010/main" val="1133038794"/>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Lst>
  <p:hf hdr="0" ftr="0" dt="0"/>
  <p:txStyles>
    <p:titleStyle>
      <a:lvl1pPr algn="l" defTabSz="914400" rtl="0" eaLnBrk="1" latinLnBrk="0" hangingPunct="1">
        <a:lnSpc>
          <a:spcPct val="90000"/>
        </a:lnSpc>
        <a:spcBef>
          <a:spcPct val="0"/>
        </a:spcBef>
        <a:buNone/>
        <a:defRPr sz="4400" kern="1200">
          <a:solidFill>
            <a:schemeClr val="accent6">
              <a:lumMod val="50000"/>
            </a:schemeClr>
          </a:solidFill>
          <a:latin typeface="Gotham Bold"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50000"/>
            </a:schemeClr>
          </a:solidFill>
          <a:latin typeface="Gotham Book" panose="02000604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50000"/>
            </a:schemeClr>
          </a:solidFill>
          <a:latin typeface="Gotham Book" panose="02000604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50000"/>
            </a:schemeClr>
          </a:solidFill>
          <a:latin typeface="Gotham Book" panose="0200060404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Gotham Book" panose="0200060404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Gotham Book" panose="0200060404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0BBB84-D247-4492-831C-9494121787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5882E0-2E2D-4EC6-A7FE-DE702A224D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76E599-30CA-48BC-B309-480B9E288A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283C972-CF83-4522-A860-472C9C0982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Pfenex Confidential</a:t>
            </a:r>
          </a:p>
        </p:txBody>
      </p:sp>
      <p:sp>
        <p:nvSpPr>
          <p:cNvPr id="6" name="Slide Number Placeholder 5">
            <a:extLst>
              <a:ext uri="{FF2B5EF4-FFF2-40B4-BE49-F238E27FC236}">
                <a16:creationId xmlns:a16="http://schemas.microsoft.com/office/drawing/2014/main" id="{C3D152F8-D0A4-4267-8C6F-83B612CD18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FC2E6-170B-45EA-A03B-014CCBD1BBD0}" type="slidenum">
              <a:rPr lang="en-US" smtClean="0"/>
              <a:t>‹#›</a:t>
            </a:fld>
            <a:endParaRPr lang="en-US"/>
          </a:p>
        </p:txBody>
      </p:sp>
    </p:spTree>
    <p:extLst>
      <p:ext uri="{BB962C8B-B14F-4D97-AF65-F5344CB8AC3E}">
        <p14:creationId xmlns:p14="http://schemas.microsoft.com/office/powerpoint/2010/main" val="3698069482"/>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BAA0E5-15CE-4712-8CC0-9A1DFEEDA1B1}"/>
              </a:ext>
            </a:extLst>
          </p:cNvPr>
          <p:cNvSpPr txBox="1"/>
          <p:nvPr/>
        </p:nvSpPr>
        <p:spPr>
          <a:xfrm>
            <a:off x="328927" y="4995177"/>
            <a:ext cx="1869166" cy="461665"/>
          </a:xfrm>
          <a:prstGeom prst="rect">
            <a:avLst/>
          </a:prstGeom>
          <a:noFill/>
        </p:spPr>
        <p:txBody>
          <a:bodyPr wrap="none" rtlCol="0">
            <a:spAutoFit/>
          </a:bodyPr>
          <a:lstStyle/>
          <a:p>
            <a:r>
              <a:rPr lang="en-US" sz="2400" b="1" dirty="0">
                <a:solidFill>
                  <a:schemeClr val="bg1"/>
                </a:solidFill>
                <a:latin typeface="Calibri" panose="020F0502020204030204" pitchFamily="34" charset="0"/>
              </a:rPr>
              <a:t>January 2018</a:t>
            </a:r>
          </a:p>
        </p:txBody>
      </p:sp>
      <p:sp>
        <p:nvSpPr>
          <p:cNvPr id="3" name="TextBox 2">
            <a:extLst>
              <a:ext uri="{FF2B5EF4-FFF2-40B4-BE49-F238E27FC236}">
                <a16:creationId xmlns:a16="http://schemas.microsoft.com/office/drawing/2014/main" id="{57589501-4FB8-480F-BF96-36F51B7089E5}"/>
              </a:ext>
            </a:extLst>
          </p:cNvPr>
          <p:cNvSpPr txBox="1"/>
          <p:nvPr/>
        </p:nvSpPr>
        <p:spPr>
          <a:xfrm>
            <a:off x="912451" y="3082534"/>
            <a:ext cx="10333598" cy="2123658"/>
          </a:xfrm>
          <a:prstGeom prst="rect">
            <a:avLst/>
          </a:prstGeom>
          <a:noFill/>
        </p:spPr>
        <p:txBody>
          <a:bodyPr wrap="none" rtlCol="0">
            <a:spAutoFit/>
          </a:bodyPr>
          <a:lstStyle/>
          <a:p>
            <a:r>
              <a:rPr lang="en-US" sz="6600" dirty="0">
                <a:solidFill>
                  <a:schemeClr val="bg1"/>
                </a:solidFill>
                <a:latin typeface="Calibri" panose="020F0502020204030204" pitchFamily="34" charset="0"/>
              </a:rPr>
              <a:t>Individual Development Plan</a:t>
            </a:r>
          </a:p>
          <a:p>
            <a:r>
              <a:rPr lang="en-US" sz="6600" dirty="0">
                <a:solidFill>
                  <a:schemeClr val="bg1"/>
                </a:solidFill>
                <a:latin typeface="Calibri" panose="020F0502020204030204" pitchFamily="34" charset="0"/>
              </a:rPr>
              <a:t>and Career Ladder Overview  </a:t>
            </a:r>
          </a:p>
        </p:txBody>
      </p:sp>
    </p:spTree>
    <p:extLst>
      <p:ext uri="{BB962C8B-B14F-4D97-AF65-F5344CB8AC3E}">
        <p14:creationId xmlns:p14="http://schemas.microsoft.com/office/powerpoint/2010/main" val="2297496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9075CC-438E-43D5-A00F-3CB7377346BB}"/>
              </a:ext>
            </a:extLst>
          </p:cNvPr>
          <p:cNvSpPr>
            <a:spLocks noGrp="1"/>
          </p:cNvSpPr>
          <p:nvPr>
            <p:ph type="sldNum" sz="quarter" idx="12"/>
          </p:nvPr>
        </p:nvSpPr>
        <p:spPr/>
        <p:txBody>
          <a:bodyPr/>
          <a:lstStyle/>
          <a:p>
            <a:fld id="{672506C1-727E-48CD-9AB0-1315E759C1A0}" type="slidenum">
              <a:rPr lang="en-US" smtClean="0"/>
              <a:pPr/>
              <a:t>10</a:t>
            </a:fld>
            <a:endParaRPr lang="en-US" dirty="0"/>
          </a:p>
        </p:txBody>
      </p:sp>
      <p:sp>
        <p:nvSpPr>
          <p:cNvPr id="3" name="Title 2">
            <a:extLst>
              <a:ext uri="{FF2B5EF4-FFF2-40B4-BE49-F238E27FC236}">
                <a16:creationId xmlns:a16="http://schemas.microsoft.com/office/drawing/2014/main" id="{C48FD834-1F24-4373-9944-154BCF3E55FC}"/>
              </a:ext>
            </a:extLst>
          </p:cNvPr>
          <p:cNvSpPr>
            <a:spLocks noGrp="1"/>
          </p:cNvSpPr>
          <p:nvPr>
            <p:ph type="title"/>
          </p:nvPr>
        </p:nvSpPr>
        <p:spPr>
          <a:xfrm>
            <a:off x="711704" y="284633"/>
            <a:ext cx="10515600" cy="1212100"/>
          </a:xfrm>
        </p:spPr>
        <p:txBody>
          <a:bodyPr>
            <a:noAutofit/>
          </a:bodyPr>
          <a:lstStyle/>
          <a:p>
            <a:r>
              <a:rPr lang="en-US" sz="4400" dirty="0"/>
              <a:t>Development Goals versus Performance Goals </a:t>
            </a:r>
          </a:p>
        </p:txBody>
      </p:sp>
      <p:sp>
        <p:nvSpPr>
          <p:cNvPr id="5" name="Content Placeholder 1">
            <a:extLst>
              <a:ext uri="{FF2B5EF4-FFF2-40B4-BE49-F238E27FC236}">
                <a16:creationId xmlns:a16="http://schemas.microsoft.com/office/drawing/2014/main" id="{2BC64D19-A926-4A49-8AF6-4ACE9D310A11}"/>
              </a:ext>
            </a:extLst>
          </p:cNvPr>
          <p:cNvSpPr txBox="1">
            <a:spLocks/>
          </p:cNvSpPr>
          <p:nvPr/>
        </p:nvSpPr>
        <p:spPr>
          <a:xfrm>
            <a:off x="711704" y="2033804"/>
            <a:ext cx="4389120" cy="37693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50000"/>
                  </a:schemeClr>
                </a:solidFill>
                <a:latin typeface="Gotham Book" panose="02000604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50000"/>
                  </a:schemeClr>
                </a:solidFill>
                <a:latin typeface="Gotham Book" panose="02000604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50000"/>
                  </a:schemeClr>
                </a:solidFill>
                <a:latin typeface="Gotham Book" panose="0200060404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Gotham Book" panose="0200060404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Gotham Book" panose="0200060404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Performance Goals </a:t>
            </a:r>
          </a:p>
          <a:p>
            <a:r>
              <a:rPr lang="en-US" sz="2000" dirty="0"/>
              <a:t>Job Oriented</a:t>
            </a:r>
          </a:p>
          <a:p>
            <a:r>
              <a:rPr lang="en-US" sz="2000" dirty="0"/>
              <a:t>Short term objectives  within the performance cycle </a:t>
            </a:r>
          </a:p>
          <a:p>
            <a:r>
              <a:rPr lang="en-US" sz="2000" dirty="0"/>
              <a:t>Results based </a:t>
            </a:r>
          </a:p>
          <a:p>
            <a:r>
              <a:rPr lang="en-US" sz="2000" dirty="0"/>
              <a:t>Include day to day responsibilities, cover your job scope</a:t>
            </a:r>
          </a:p>
          <a:p>
            <a:r>
              <a:rPr lang="en-US" sz="2000" dirty="0"/>
              <a:t>They tie back to the overall company or department goals </a:t>
            </a:r>
          </a:p>
          <a:p>
            <a:pPr marL="0" indent="0">
              <a:buNone/>
            </a:pPr>
            <a:endParaRPr lang="en-US" sz="2000" dirty="0"/>
          </a:p>
        </p:txBody>
      </p:sp>
      <p:sp>
        <p:nvSpPr>
          <p:cNvPr id="7" name="Rectangle 6">
            <a:extLst>
              <a:ext uri="{FF2B5EF4-FFF2-40B4-BE49-F238E27FC236}">
                <a16:creationId xmlns:a16="http://schemas.microsoft.com/office/drawing/2014/main" id="{32566C7D-D452-49AB-A784-1082D93939F8}"/>
              </a:ext>
            </a:extLst>
          </p:cNvPr>
          <p:cNvSpPr/>
          <p:nvPr/>
        </p:nvSpPr>
        <p:spPr>
          <a:xfrm>
            <a:off x="6464531" y="2033804"/>
            <a:ext cx="4762773" cy="2526846"/>
          </a:xfrm>
          <a:prstGeom prst="rect">
            <a:avLst/>
          </a:prstGeom>
        </p:spPr>
        <p:txBody>
          <a:bodyPr wrap="square">
            <a:spAutoFit/>
          </a:bodyPr>
          <a:lstStyle/>
          <a:p>
            <a:pPr lvl="0">
              <a:lnSpc>
                <a:spcPct val="90000"/>
              </a:lnSpc>
              <a:spcBef>
                <a:spcPts val="1000"/>
              </a:spcBef>
            </a:pPr>
            <a:r>
              <a:rPr lang="en-US" sz="2800" dirty="0">
                <a:solidFill>
                  <a:srgbClr val="0E2222"/>
                </a:solidFill>
              </a:rPr>
              <a:t>Development Goals </a:t>
            </a:r>
          </a:p>
          <a:p>
            <a:pPr marL="228600" lvl="0" indent="-228600">
              <a:lnSpc>
                <a:spcPct val="90000"/>
              </a:lnSpc>
              <a:spcBef>
                <a:spcPts val="1000"/>
              </a:spcBef>
              <a:buFont typeface="Arial" panose="020B0604020202020204" pitchFamily="34" charset="0"/>
              <a:buChar char="•"/>
            </a:pPr>
            <a:r>
              <a:rPr lang="en-US" sz="2000" dirty="0">
                <a:solidFill>
                  <a:srgbClr val="0E2222"/>
                </a:solidFill>
              </a:rPr>
              <a:t>Learning Oriented </a:t>
            </a:r>
          </a:p>
          <a:p>
            <a:pPr marL="228600" lvl="0" indent="-228600">
              <a:lnSpc>
                <a:spcPct val="90000"/>
              </a:lnSpc>
              <a:spcBef>
                <a:spcPts val="1000"/>
              </a:spcBef>
              <a:buFont typeface="Arial" panose="020B0604020202020204" pitchFamily="34" charset="0"/>
              <a:buChar char="•"/>
            </a:pPr>
            <a:r>
              <a:rPr lang="en-US" sz="2000" dirty="0">
                <a:solidFill>
                  <a:srgbClr val="0E2222"/>
                </a:solidFill>
              </a:rPr>
              <a:t>Include skills, knowledge and experience needed to remain effective in role long term or to support the ability to take on new responsibilities </a:t>
            </a:r>
          </a:p>
          <a:p>
            <a:pPr marL="228600" lvl="0" indent="-228600">
              <a:lnSpc>
                <a:spcPct val="90000"/>
              </a:lnSpc>
              <a:spcBef>
                <a:spcPts val="1000"/>
              </a:spcBef>
              <a:buFont typeface="Arial" panose="020B0604020202020204" pitchFamily="34" charset="0"/>
              <a:buChar char="•"/>
            </a:pPr>
            <a:r>
              <a:rPr lang="en-US" sz="2000" dirty="0">
                <a:solidFill>
                  <a:srgbClr val="0E2222"/>
                </a:solidFill>
              </a:rPr>
              <a:t>Address future state career objectives </a:t>
            </a:r>
          </a:p>
        </p:txBody>
      </p:sp>
    </p:spTree>
    <p:extLst>
      <p:ext uri="{BB962C8B-B14F-4D97-AF65-F5344CB8AC3E}">
        <p14:creationId xmlns:p14="http://schemas.microsoft.com/office/powerpoint/2010/main" val="1840046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4D6A07B-7E32-43E7-A862-2CFEE99CEFEA}"/>
              </a:ext>
            </a:extLst>
          </p:cNvPr>
          <p:cNvSpPr>
            <a:spLocks noGrp="1"/>
          </p:cNvSpPr>
          <p:nvPr>
            <p:ph type="body" sz="quarter" idx="10"/>
          </p:nvPr>
        </p:nvSpPr>
        <p:spPr/>
        <p:txBody>
          <a:bodyPr/>
          <a:lstStyle/>
          <a:p>
            <a:r>
              <a:rPr lang="en-US" dirty="0"/>
              <a:t>Career Ladders </a:t>
            </a:r>
          </a:p>
        </p:txBody>
      </p:sp>
      <p:sp>
        <p:nvSpPr>
          <p:cNvPr id="2" name="Slide Number Placeholder 1">
            <a:extLst>
              <a:ext uri="{FF2B5EF4-FFF2-40B4-BE49-F238E27FC236}">
                <a16:creationId xmlns:a16="http://schemas.microsoft.com/office/drawing/2014/main" id="{9CD03E1E-92E0-4C06-8869-6870B51272FD}"/>
              </a:ext>
            </a:extLst>
          </p:cNvPr>
          <p:cNvSpPr>
            <a:spLocks noGrp="1"/>
          </p:cNvSpPr>
          <p:nvPr>
            <p:ph type="sldNum" sz="quarter" idx="4294967295"/>
          </p:nvPr>
        </p:nvSpPr>
        <p:spPr>
          <a:xfrm>
            <a:off x="11772900" y="6484938"/>
            <a:ext cx="419100" cy="365125"/>
          </a:xfrm>
        </p:spPr>
        <p:txBody>
          <a:bodyPr/>
          <a:lstStyle/>
          <a:p>
            <a:fld id="{672506C1-727E-48CD-9AB0-1315E759C1A0}" type="slidenum">
              <a:rPr lang="en-US" smtClean="0"/>
              <a:pPr/>
              <a:t>11</a:t>
            </a:fld>
            <a:endParaRPr lang="en-US" dirty="0"/>
          </a:p>
        </p:txBody>
      </p:sp>
    </p:spTree>
    <p:extLst>
      <p:ext uri="{BB962C8B-B14F-4D97-AF65-F5344CB8AC3E}">
        <p14:creationId xmlns:p14="http://schemas.microsoft.com/office/powerpoint/2010/main" val="2379377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6417B1-089F-4B7B-9044-37ECCA74E16B}"/>
              </a:ext>
            </a:extLst>
          </p:cNvPr>
          <p:cNvSpPr>
            <a:spLocks noGrp="1"/>
          </p:cNvSpPr>
          <p:nvPr>
            <p:ph type="title"/>
          </p:nvPr>
        </p:nvSpPr>
        <p:spPr>
          <a:xfrm>
            <a:off x="778207" y="301259"/>
            <a:ext cx="10515600" cy="1212100"/>
          </a:xfrm>
        </p:spPr>
        <p:txBody>
          <a:bodyPr>
            <a:normAutofit/>
          </a:bodyPr>
          <a:lstStyle/>
          <a:p>
            <a:r>
              <a:rPr lang="en-US" sz="4400" dirty="0"/>
              <a:t>Agenda </a:t>
            </a:r>
          </a:p>
        </p:txBody>
      </p:sp>
      <p:sp>
        <p:nvSpPr>
          <p:cNvPr id="5" name="TextBox 4">
            <a:extLst>
              <a:ext uri="{FF2B5EF4-FFF2-40B4-BE49-F238E27FC236}">
                <a16:creationId xmlns:a16="http://schemas.microsoft.com/office/drawing/2014/main" id="{4BA34F0F-8D73-4318-946E-BDB10D38F163}"/>
              </a:ext>
            </a:extLst>
          </p:cNvPr>
          <p:cNvSpPr txBox="1"/>
          <p:nvPr/>
        </p:nvSpPr>
        <p:spPr>
          <a:xfrm>
            <a:off x="778207" y="1853739"/>
            <a:ext cx="7900280" cy="3060325"/>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en-US" sz="2800" dirty="0">
                <a:solidFill>
                  <a:srgbClr val="0E2222"/>
                </a:solidFill>
                <a:latin typeface="Calibri Light" panose="020F0302020204030204"/>
              </a:rPr>
              <a:t>Benefits of career ladder</a:t>
            </a:r>
          </a:p>
          <a:p>
            <a:pPr marL="228600" lvl="0" indent="-228600">
              <a:lnSpc>
                <a:spcPct val="90000"/>
              </a:lnSpc>
              <a:spcBef>
                <a:spcPts val="1000"/>
              </a:spcBef>
              <a:buFont typeface="Arial" panose="020B0604020202020204" pitchFamily="34" charset="0"/>
              <a:buChar char="•"/>
            </a:pPr>
            <a:r>
              <a:rPr lang="en-US" sz="2800" dirty="0">
                <a:solidFill>
                  <a:srgbClr val="0E2222"/>
                </a:solidFill>
                <a:latin typeface="Calibri Light" panose="020F0302020204030204"/>
              </a:rPr>
              <a:t>Job leveling methodology</a:t>
            </a:r>
          </a:p>
          <a:p>
            <a:pPr marL="228600" lvl="0" indent="-228600">
              <a:lnSpc>
                <a:spcPct val="90000"/>
              </a:lnSpc>
              <a:spcBef>
                <a:spcPts val="1000"/>
              </a:spcBef>
              <a:buFont typeface="Arial" panose="020B0604020202020204" pitchFamily="34" charset="0"/>
              <a:buChar char="•"/>
            </a:pPr>
            <a:r>
              <a:rPr lang="en-US" sz="2800" dirty="0">
                <a:solidFill>
                  <a:srgbClr val="0E2222"/>
                </a:solidFill>
                <a:latin typeface="Calibri Light" panose="020F0302020204030204"/>
              </a:rPr>
              <a:t>Additional benefits</a:t>
            </a:r>
          </a:p>
          <a:p>
            <a:pPr marL="228600" lvl="0" indent="-228600">
              <a:lnSpc>
                <a:spcPct val="90000"/>
              </a:lnSpc>
              <a:spcBef>
                <a:spcPts val="1000"/>
              </a:spcBef>
              <a:buFont typeface="Arial" panose="020B0604020202020204" pitchFamily="34" charset="0"/>
              <a:buChar char="•"/>
            </a:pPr>
            <a:r>
              <a:rPr lang="en-US" sz="2800" dirty="0">
                <a:solidFill>
                  <a:srgbClr val="0E2222"/>
                </a:solidFill>
                <a:latin typeface="Calibri Light" panose="020F0302020204030204"/>
              </a:rPr>
              <a:t>Career ladder dimensions</a:t>
            </a:r>
          </a:p>
          <a:p>
            <a:pPr marL="228600" lvl="0" indent="-228600">
              <a:lnSpc>
                <a:spcPct val="90000"/>
              </a:lnSpc>
              <a:spcBef>
                <a:spcPts val="1000"/>
              </a:spcBef>
              <a:buFont typeface="Arial" panose="020B0604020202020204" pitchFamily="34" charset="0"/>
              <a:buChar char="•"/>
            </a:pPr>
            <a:r>
              <a:rPr lang="en-US" sz="2800" dirty="0">
                <a:solidFill>
                  <a:srgbClr val="0E2222"/>
                </a:solidFill>
                <a:latin typeface="Calibri Light" panose="020F0302020204030204"/>
              </a:rPr>
              <a:t>Career Ladders</a:t>
            </a:r>
          </a:p>
          <a:p>
            <a:pPr marL="228600" lvl="0" indent="-228600">
              <a:lnSpc>
                <a:spcPct val="90000"/>
              </a:lnSpc>
              <a:spcBef>
                <a:spcPts val="1000"/>
              </a:spcBef>
              <a:buFont typeface="Arial" panose="020B0604020202020204" pitchFamily="34" charset="0"/>
              <a:buChar char="•"/>
            </a:pPr>
            <a:r>
              <a:rPr lang="en-US" sz="2800" dirty="0">
                <a:solidFill>
                  <a:srgbClr val="0E2222"/>
                </a:solidFill>
                <a:latin typeface="Calibri Light" panose="020F0302020204030204"/>
              </a:rPr>
              <a:t>Next Steps</a:t>
            </a:r>
          </a:p>
        </p:txBody>
      </p:sp>
    </p:spTree>
    <p:extLst>
      <p:ext uri="{BB962C8B-B14F-4D97-AF65-F5344CB8AC3E}">
        <p14:creationId xmlns:p14="http://schemas.microsoft.com/office/powerpoint/2010/main" val="1930653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Autofit/>
          </a:bodyPr>
          <a:lstStyle/>
          <a:p>
            <a:r>
              <a:rPr lang="en-US" sz="4400" b="0" dirty="0"/>
              <a:t>Benefits of Career Ladders</a:t>
            </a:r>
          </a:p>
        </p:txBody>
      </p:sp>
      <p:sp>
        <p:nvSpPr>
          <p:cNvPr id="2" name="Content Placeholder 1"/>
          <p:cNvSpPr>
            <a:spLocks noGrp="1"/>
          </p:cNvSpPr>
          <p:nvPr>
            <p:ph idx="4294967295"/>
          </p:nvPr>
        </p:nvSpPr>
        <p:spPr>
          <a:xfrm>
            <a:off x="1891506" y="1557211"/>
            <a:ext cx="8958262" cy="4073967"/>
          </a:xfrm>
        </p:spPr>
        <p:txBody>
          <a:bodyPr/>
          <a:lstStyle/>
          <a:p>
            <a:r>
              <a:rPr lang="en-US" sz="2400" dirty="0"/>
              <a:t>Groups jobs into career paths</a:t>
            </a:r>
          </a:p>
          <a:p>
            <a:r>
              <a:rPr lang="en-US" sz="2400" dirty="0"/>
              <a:t>Establish Levels Within Each Path</a:t>
            </a:r>
          </a:p>
          <a:p>
            <a:r>
              <a:rPr lang="en-US" sz="2400" dirty="0"/>
              <a:t>Provides consistent framework for categorizing job families as we grow</a:t>
            </a:r>
          </a:p>
          <a:p>
            <a:pPr marL="0" indent="0">
              <a:buNone/>
            </a:pPr>
            <a:endParaRPr lang="en-US" dirty="0"/>
          </a:p>
        </p:txBody>
      </p:sp>
      <p:graphicFrame>
        <p:nvGraphicFramePr>
          <p:cNvPr id="4" name="Diagram 3"/>
          <p:cNvGraphicFramePr/>
          <p:nvPr>
            <p:extLst/>
          </p:nvPr>
        </p:nvGraphicFramePr>
        <p:xfrm>
          <a:off x="2267273" y="3308998"/>
          <a:ext cx="8277101" cy="581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19"/>
          <p:cNvSpPr/>
          <p:nvPr/>
        </p:nvSpPr>
        <p:spPr bwMode="auto">
          <a:xfrm rot="488140">
            <a:off x="3608953" y="4059469"/>
            <a:ext cx="686848" cy="687777"/>
          </a:xfrm>
          <a:prstGeom prst="roundRect">
            <a:avLst/>
          </a:prstGeom>
          <a:solidFill>
            <a:srgbClr val="B9C980"/>
          </a:solidFill>
          <a:ln w="1270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Arial" charset="0"/>
              </a:rPr>
              <a:t>Financial</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Arial" charset="0"/>
              </a:rPr>
              <a:t>Analyst</a:t>
            </a:r>
          </a:p>
        </p:txBody>
      </p:sp>
      <p:sp>
        <p:nvSpPr>
          <p:cNvPr id="6" name="Rounded Rectangle 21"/>
          <p:cNvSpPr/>
          <p:nvPr/>
        </p:nvSpPr>
        <p:spPr bwMode="auto">
          <a:xfrm rot="20789021">
            <a:off x="2571126" y="4582169"/>
            <a:ext cx="686848" cy="687775"/>
          </a:xfrm>
          <a:prstGeom prst="roundRect">
            <a:avLst/>
          </a:prstGeom>
          <a:solidFill>
            <a:srgbClr val="B9C980"/>
          </a:solidFill>
          <a:ln w="1270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Arial" charset="0"/>
              </a:rPr>
              <a:t>HR</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Arial" charset="0"/>
              </a:rPr>
              <a:t>Partner</a:t>
            </a:r>
          </a:p>
        </p:txBody>
      </p:sp>
      <p:sp>
        <p:nvSpPr>
          <p:cNvPr id="7" name="Rounded Rectangle 22"/>
          <p:cNvSpPr/>
          <p:nvPr/>
        </p:nvSpPr>
        <p:spPr bwMode="auto">
          <a:xfrm>
            <a:off x="3375217" y="5975089"/>
            <a:ext cx="686848" cy="687777"/>
          </a:xfrm>
          <a:prstGeom prst="roundRect">
            <a:avLst/>
          </a:prstGeom>
          <a:solidFill>
            <a:srgbClr val="B9C980"/>
          </a:solidFill>
          <a:ln w="1270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Arial" charset="0"/>
              </a:rPr>
              <a:t>Project</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Arial" charset="0"/>
              </a:rPr>
              <a:t>Manager</a:t>
            </a:r>
          </a:p>
        </p:txBody>
      </p:sp>
      <p:sp>
        <p:nvSpPr>
          <p:cNvPr id="8" name="Rounded Rectangle 31"/>
          <p:cNvSpPr/>
          <p:nvPr/>
        </p:nvSpPr>
        <p:spPr bwMode="auto">
          <a:xfrm rot="20812350">
            <a:off x="2572876" y="5249300"/>
            <a:ext cx="686848" cy="687777"/>
          </a:xfrm>
          <a:prstGeom prst="roundRect">
            <a:avLst/>
          </a:prstGeom>
          <a:solidFill>
            <a:srgbClr val="B9C980"/>
          </a:solidFill>
          <a:ln w="1270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Arial" charset="0"/>
              </a:rPr>
              <a:t>Research</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Arial" charset="0"/>
              </a:rPr>
              <a:t>Associate</a:t>
            </a:r>
          </a:p>
        </p:txBody>
      </p:sp>
      <p:sp>
        <p:nvSpPr>
          <p:cNvPr id="9" name="Rounded Rectangle 32"/>
          <p:cNvSpPr/>
          <p:nvPr/>
        </p:nvSpPr>
        <p:spPr bwMode="auto">
          <a:xfrm rot="20708950">
            <a:off x="2959875" y="3993894"/>
            <a:ext cx="686848" cy="687777"/>
          </a:xfrm>
          <a:prstGeom prst="roundRect">
            <a:avLst/>
          </a:prstGeom>
          <a:solidFill>
            <a:srgbClr val="B9C980"/>
          </a:solidFill>
          <a:ln w="1270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Arial" charset="0"/>
              </a:rPr>
              <a:t>Finance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Arial" charset="0"/>
              </a:rPr>
              <a:t>Manager</a:t>
            </a:r>
          </a:p>
        </p:txBody>
      </p:sp>
      <p:sp>
        <p:nvSpPr>
          <p:cNvPr id="10" name="Rounded Rectangle 33"/>
          <p:cNvSpPr/>
          <p:nvPr/>
        </p:nvSpPr>
        <p:spPr bwMode="auto">
          <a:xfrm rot="564481">
            <a:off x="3158771" y="4653991"/>
            <a:ext cx="686848" cy="687775"/>
          </a:xfrm>
          <a:prstGeom prst="roundRect">
            <a:avLst/>
          </a:prstGeom>
          <a:solidFill>
            <a:srgbClr val="B9C980"/>
          </a:solidFill>
          <a:ln w="1270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Arial" charset="0"/>
              </a:rPr>
              <a:t>Associate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Arial" charset="0"/>
              </a:rPr>
              <a:t>Recruiter</a:t>
            </a:r>
          </a:p>
        </p:txBody>
      </p:sp>
      <p:sp>
        <p:nvSpPr>
          <p:cNvPr id="11" name="Rounded Rectangle 34"/>
          <p:cNvSpPr/>
          <p:nvPr/>
        </p:nvSpPr>
        <p:spPr bwMode="auto">
          <a:xfrm>
            <a:off x="3859199" y="4659049"/>
            <a:ext cx="686848" cy="687775"/>
          </a:xfrm>
          <a:prstGeom prst="roundRect">
            <a:avLst/>
          </a:prstGeom>
          <a:solidFill>
            <a:srgbClr val="B9C980"/>
          </a:solidFill>
          <a:ln w="1270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Arial" charset="0"/>
              </a:rPr>
              <a:t>Trainer</a:t>
            </a:r>
          </a:p>
        </p:txBody>
      </p:sp>
      <p:sp>
        <p:nvSpPr>
          <p:cNvPr id="12" name="Rounded Rectangle 20"/>
          <p:cNvSpPr/>
          <p:nvPr/>
        </p:nvSpPr>
        <p:spPr bwMode="auto">
          <a:xfrm rot="183895">
            <a:off x="3247248" y="5280533"/>
            <a:ext cx="686848" cy="687777"/>
          </a:xfrm>
          <a:prstGeom prst="roundRect">
            <a:avLst/>
          </a:prstGeom>
          <a:solidFill>
            <a:srgbClr val="B9C980"/>
          </a:solidFill>
          <a:ln w="1270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Arial" charset="0"/>
              </a:rPr>
              <a:t>Scientist</a:t>
            </a:r>
          </a:p>
        </p:txBody>
      </p:sp>
      <p:sp>
        <p:nvSpPr>
          <p:cNvPr id="13" name="Rounded Rectangle 35"/>
          <p:cNvSpPr/>
          <p:nvPr/>
        </p:nvSpPr>
        <p:spPr bwMode="auto">
          <a:xfrm rot="20585935">
            <a:off x="3912890" y="5219467"/>
            <a:ext cx="686848" cy="687777"/>
          </a:xfrm>
          <a:prstGeom prst="roundRect">
            <a:avLst/>
          </a:prstGeom>
          <a:solidFill>
            <a:srgbClr val="B9C980"/>
          </a:solidFill>
          <a:ln w="1270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Arial" charset="0"/>
              </a:rPr>
              <a:t>VP</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Arial" charset="0"/>
              </a:rPr>
              <a:t>Prod Dev</a:t>
            </a:r>
          </a:p>
        </p:txBody>
      </p:sp>
      <p:sp>
        <p:nvSpPr>
          <p:cNvPr id="14" name="Rounded Rectangle 36"/>
          <p:cNvSpPr/>
          <p:nvPr/>
        </p:nvSpPr>
        <p:spPr bwMode="auto">
          <a:xfrm rot="464919">
            <a:off x="2712240" y="5906442"/>
            <a:ext cx="686848" cy="687777"/>
          </a:xfrm>
          <a:prstGeom prst="roundRect">
            <a:avLst/>
          </a:prstGeom>
          <a:solidFill>
            <a:srgbClr val="B9C980"/>
          </a:solidFill>
          <a:ln w="1270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Arial" charset="0"/>
              </a:rPr>
              <a:t>Program</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Arial" charset="0"/>
              </a:rPr>
              <a:t>Director</a:t>
            </a:r>
          </a:p>
        </p:txBody>
      </p:sp>
      <p:sp>
        <p:nvSpPr>
          <p:cNvPr id="15" name="Rounded Rectangle 18"/>
          <p:cNvSpPr/>
          <p:nvPr/>
        </p:nvSpPr>
        <p:spPr bwMode="auto">
          <a:xfrm rot="1085388">
            <a:off x="4042270" y="5785039"/>
            <a:ext cx="683304" cy="687777"/>
          </a:xfrm>
          <a:prstGeom prst="roundRect">
            <a:avLst/>
          </a:prstGeom>
          <a:solidFill>
            <a:srgbClr val="B9C980"/>
          </a:solidFill>
          <a:ln w="1270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Arial" charset="0"/>
              </a:rPr>
              <a:t>Principal</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Arial" charset="0"/>
              </a:rPr>
              <a:t>Software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Arial" charset="0"/>
              </a:rPr>
              <a:t>Engineer</a:t>
            </a:r>
          </a:p>
        </p:txBody>
      </p:sp>
      <p:sp>
        <p:nvSpPr>
          <p:cNvPr id="16" name="Oval 15"/>
          <p:cNvSpPr/>
          <p:nvPr/>
        </p:nvSpPr>
        <p:spPr bwMode="auto">
          <a:xfrm>
            <a:off x="5581744" y="4269986"/>
            <a:ext cx="1622128" cy="389063"/>
          </a:xfrm>
          <a:prstGeom prst="ellipse">
            <a:avLst/>
          </a:prstGeom>
          <a:solidFill>
            <a:srgbClr val="7D7C7C"/>
          </a:solidFill>
          <a:ln w="1270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charset="0"/>
              </a:rPr>
              <a:t>Management</a:t>
            </a:r>
          </a:p>
        </p:txBody>
      </p:sp>
      <p:sp>
        <p:nvSpPr>
          <p:cNvPr id="17" name="Oval 16"/>
          <p:cNvSpPr/>
          <p:nvPr/>
        </p:nvSpPr>
        <p:spPr bwMode="auto">
          <a:xfrm>
            <a:off x="5581744" y="4924635"/>
            <a:ext cx="1622128" cy="389063"/>
          </a:xfrm>
          <a:prstGeom prst="ellipse">
            <a:avLst/>
          </a:prstGeom>
          <a:solidFill>
            <a:srgbClr val="7D7C7C"/>
          </a:solidFill>
          <a:ln w="1270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charset="0"/>
              </a:rPr>
              <a:t>Professional</a:t>
            </a:r>
          </a:p>
        </p:txBody>
      </p:sp>
      <p:sp>
        <p:nvSpPr>
          <p:cNvPr id="18" name="Oval 17"/>
          <p:cNvSpPr/>
          <p:nvPr/>
        </p:nvSpPr>
        <p:spPr bwMode="auto">
          <a:xfrm>
            <a:off x="5581744" y="5579285"/>
            <a:ext cx="1622128" cy="389063"/>
          </a:xfrm>
          <a:prstGeom prst="ellipse">
            <a:avLst/>
          </a:prstGeom>
          <a:solidFill>
            <a:srgbClr val="7D7C7C"/>
          </a:solidFill>
          <a:ln w="1270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charset="0"/>
              </a:rPr>
              <a:t>Operations &amp; Support</a:t>
            </a:r>
          </a:p>
        </p:txBody>
      </p:sp>
      <p:sp>
        <p:nvSpPr>
          <p:cNvPr id="19" name="Rectangle 18"/>
          <p:cNvSpPr/>
          <p:nvPr/>
        </p:nvSpPr>
        <p:spPr bwMode="auto">
          <a:xfrm>
            <a:off x="8421082" y="4032713"/>
            <a:ext cx="1250830" cy="323925"/>
          </a:xfrm>
          <a:prstGeom prst="rect">
            <a:avLst/>
          </a:prstGeom>
          <a:solidFill>
            <a:srgbClr val="7D7C7C"/>
          </a:solidFill>
          <a:ln w="1270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50" b="1" i="0" u="none" strike="noStrike" kern="0" cap="none" spc="0" normalizeH="0" baseline="0" noProof="0" dirty="0">
                <a:ln>
                  <a:noFill/>
                </a:ln>
                <a:solidFill>
                  <a:srgbClr val="FFFFFF"/>
                </a:solidFill>
                <a:effectLst/>
                <a:uLnTx/>
                <a:uFillTx/>
                <a:latin typeface="Arial" charset="0"/>
              </a:rPr>
              <a:t>Level 6</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800" b="1" i="1" u="none" strike="noStrike" kern="0" cap="none" spc="0" normalizeH="0" baseline="0" noProof="0" dirty="0">
                <a:ln>
                  <a:noFill/>
                </a:ln>
                <a:solidFill>
                  <a:srgbClr val="FFFFFF"/>
                </a:solidFill>
                <a:effectLst/>
                <a:uLnTx/>
                <a:uFillTx/>
                <a:latin typeface="Arial" charset="0"/>
              </a:rPr>
              <a:t>Expert in Field</a:t>
            </a:r>
            <a:endParaRPr kumimoji="0" lang="en-US" sz="900" b="1" i="1" u="none" strike="noStrike" kern="0" cap="none" spc="0" normalizeH="0" baseline="0" noProof="0" dirty="0">
              <a:ln>
                <a:noFill/>
              </a:ln>
              <a:solidFill>
                <a:srgbClr val="FFFFFF"/>
              </a:solidFill>
              <a:effectLst/>
              <a:uLnTx/>
              <a:uFillTx/>
              <a:latin typeface="Arial" charset="0"/>
            </a:endParaRPr>
          </a:p>
        </p:txBody>
      </p:sp>
      <p:sp>
        <p:nvSpPr>
          <p:cNvPr id="20" name="Rectangle 19"/>
          <p:cNvSpPr/>
          <p:nvPr/>
        </p:nvSpPr>
        <p:spPr bwMode="auto">
          <a:xfrm>
            <a:off x="8421082" y="4844687"/>
            <a:ext cx="1250830" cy="323925"/>
          </a:xfrm>
          <a:prstGeom prst="rect">
            <a:avLst/>
          </a:prstGeom>
          <a:solidFill>
            <a:srgbClr val="7D7C7C"/>
          </a:solidFill>
          <a:ln w="1270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50" b="1" i="0" u="none" strike="noStrike" kern="0" cap="none" spc="0" normalizeH="0" baseline="0" noProof="0" dirty="0">
                <a:ln>
                  <a:noFill/>
                </a:ln>
                <a:solidFill>
                  <a:srgbClr val="FFFFFF"/>
                </a:solidFill>
                <a:effectLst/>
                <a:uLnTx/>
                <a:uFillTx/>
                <a:latin typeface="Arial" charset="0"/>
              </a:rPr>
              <a:t>Level 4</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800" b="1" i="1" u="none" strike="noStrike" kern="0" cap="none" spc="0" normalizeH="0" baseline="0" noProof="0" dirty="0">
                <a:ln>
                  <a:noFill/>
                </a:ln>
                <a:solidFill>
                  <a:srgbClr val="FFFFFF"/>
                </a:solidFill>
                <a:effectLst/>
                <a:uLnTx/>
                <a:uFillTx/>
                <a:latin typeface="Arial" charset="0"/>
              </a:rPr>
              <a:t>Advanced</a:t>
            </a:r>
            <a:endParaRPr kumimoji="0" lang="en-US" sz="900" b="1" i="1" u="none" strike="noStrike" kern="0" cap="none" spc="0" normalizeH="0" baseline="0" noProof="0" dirty="0">
              <a:ln>
                <a:noFill/>
              </a:ln>
              <a:solidFill>
                <a:srgbClr val="FFFFFF"/>
              </a:solidFill>
              <a:effectLst/>
              <a:uLnTx/>
              <a:uFillTx/>
              <a:latin typeface="Arial" charset="0"/>
            </a:endParaRPr>
          </a:p>
        </p:txBody>
      </p:sp>
      <p:sp>
        <p:nvSpPr>
          <p:cNvPr id="21" name="Rectangle 20"/>
          <p:cNvSpPr/>
          <p:nvPr/>
        </p:nvSpPr>
        <p:spPr bwMode="auto">
          <a:xfrm>
            <a:off x="8421082" y="4438700"/>
            <a:ext cx="1250830" cy="323925"/>
          </a:xfrm>
          <a:prstGeom prst="rect">
            <a:avLst/>
          </a:prstGeom>
          <a:solidFill>
            <a:srgbClr val="7D7C7C"/>
          </a:solidFill>
          <a:ln w="1270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50" b="1" i="0" u="none" strike="noStrike" kern="0" cap="none" spc="0" normalizeH="0" baseline="0" noProof="0" dirty="0">
                <a:ln>
                  <a:noFill/>
                </a:ln>
                <a:solidFill>
                  <a:srgbClr val="FFFFFF"/>
                </a:solidFill>
                <a:effectLst/>
                <a:uLnTx/>
                <a:uFillTx/>
                <a:latin typeface="Arial" charset="0"/>
              </a:rPr>
              <a:t>Level 5</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800" b="1" i="1" u="none" strike="noStrike" kern="0" cap="none" spc="0" normalizeH="0" baseline="0" noProof="0" dirty="0">
                <a:ln>
                  <a:noFill/>
                </a:ln>
                <a:solidFill>
                  <a:srgbClr val="FFFFFF"/>
                </a:solidFill>
                <a:effectLst/>
                <a:uLnTx/>
                <a:uFillTx/>
                <a:latin typeface="Arial" charset="0"/>
              </a:rPr>
              <a:t>Broad Expertise</a:t>
            </a:r>
            <a:endParaRPr kumimoji="0" lang="en-US" sz="900" b="1" i="1" u="none" strike="noStrike" kern="0" cap="none" spc="0" normalizeH="0" baseline="0" noProof="0" dirty="0">
              <a:ln>
                <a:noFill/>
              </a:ln>
              <a:solidFill>
                <a:srgbClr val="FFFFFF"/>
              </a:solidFill>
              <a:effectLst/>
              <a:uLnTx/>
              <a:uFillTx/>
              <a:latin typeface="Arial" charset="0"/>
            </a:endParaRPr>
          </a:p>
        </p:txBody>
      </p:sp>
      <p:sp>
        <p:nvSpPr>
          <p:cNvPr id="22" name="Rectangle 21"/>
          <p:cNvSpPr/>
          <p:nvPr/>
        </p:nvSpPr>
        <p:spPr bwMode="auto">
          <a:xfrm>
            <a:off x="8421082" y="5250674"/>
            <a:ext cx="1250830" cy="323925"/>
          </a:xfrm>
          <a:prstGeom prst="rect">
            <a:avLst/>
          </a:prstGeom>
          <a:solidFill>
            <a:srgbClr val="7D7C7C"/>
          </a:solidFill>
          <a:ln w="1270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50" b="1" i="0" u="none" strike="noStrike" kern="0" cap="none" spc="0" normalizeH="0" baseline="0" noProof="0" dirty="0">
                <a:ln>
                  <a:noFill/>
                </a:ln>
                <a:solidFill>
                  <a:srgbClr val="FFFFFF"/>
                </a:solidFill>
                <a:effectLst/>
                <a:uLnTx/>
                <a:uFillTx/>
                <a:latin typeface="Arial" charset="0"/>
              </a:rPr>
              <a:t>Level 3</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800" b="1" i="1" u="none" strike="noStrike" kern="0" cap="none" spc="0" normalizeH="0" baseline="0" noProof="0" dirty="0">
                <a:ln>
                  <a:noFill/>
                </a:ln>
                <a:solidFill>
                  <a:srgbClr val="FFFFFF"/>
                </a:solidFill>
                <a:effectLst/>
                <a:uLnTx/>
                <a:uFillTx/>
                <a:latin typeface="Arial" charset="0"/>
              </a:rPr>
              <a:t>Career</a:t>
            </a:r>
            <a:endParaRPr kumimoji="0" lang="en-US" sz="900" b="1" i="1" u="none" strike="noStrike" kern="0" cap="none" spc="0" normalizeH="0" baseline="0" noProof="0" dirty="0">
              <a:ln>
                <a:noFill/>
              </a:ln>
              <a:solidFill>
                <a:srgbClr val="FFFFFF"/>
              </a:solidFill>
              <a:effectLst/>
              <a:uLnTx/>
              <a:uFillTx/>
              <a:latin typeface="Arial" charset="0"/>
            </a:endParaRPr>
          </a:p>
        </p:txBody>
      </p:sp>
      <p:sp>
        <p:nvSpPr>
          <p:cNvPr id="23" name="Rectangle 22"/>
          <p:cNvSpPr/>
          <p:nvPr/>
        </p:nvSpPr>
        <p:spPr bwMode="auto">
          <a:xfrm>
            <a:off x="8421082" y="5656661"/>
            <a:ext cx="1250830" cy="323925"/>
          </a:xfrm>
          <a:prstGeom prst="rect">
            <a:avLst/>
          </a:prstGeom>
          <a:solidFill>
            <a:srgbClr val="7D7C7C"/>
          </a:solidFill>
          <a:ln w="1270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50" b="1" i="0" u="none" strike="noStrike" kern="0" cap="none" spc="0" normalizeH="0" baseline="0" noProof="0" dirty="0">
                <a:ln>
                  <a:noFill/>
                </a:ln>
                <a:solidFill>
                  <a:srgbClr val="FFFFFF"/>
                </a:solidFill>
                <a:effectLst/>
                <a:uLnTx/>
                <a:uFillTx/>
                <a:latin typeface="Arial" charset="0"/>
              </a:rPr>
              <a:t>Level 2</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800" b="1" i="1" u="none" strike="noStrike" kern="0" cap="none" spc="0" normalizeH="0" baseline="0" noProof="0" dirty="0">
                <a:ln>
                  <a:noFill/>
                </a:ln>
                <a:solidFill>
                  <a:srgbClr val="FFFFFF"/>
                </a:solidFill>
                <a:effectLst/>
                <a:uLnTx/>
                <a:uFillTx/>
                <a:latin typeface="Arial" charset="0"/>
              </a:rPr>
              <a:t>Developing</a:t>
            </a:r>
            <a:endParaRPr kumimoji="0" lang="en-US" sz="900" b="1" i="1" u="none" strike="noStrike" kern="0" cap="none" spc="0" normalizeH="0" baseline="0" noProof="0" dirty="0">
              <a:ln>
                <a:noFill/>
              </a:ln>
              <a:solidFill>
                <a:srgbClr val="FFFFFF"/>
              </a:solidFill>
              <a:effectLst/>
              <a:uLnTx/>
              <a:uFillTx/>
              <a:latin typeface="Arial" charset="0"/>
            </a:endParaRPr>
          </a:p>
        </p:txBody>
      </p:sp>
      <p:sp>
        <p:nvSpPr>
          <p:cNvPr id="24" name="Rectangle 23"/>
          <p:cNvSpPr/>
          <p:nvPr/>
        </p:nvSpPr>
        <p:spPr bwMode="auto">
          <a:xfrm>
            <a:off x="8421082" y="6062650"/>
            <a:ext cx="1250830" cy="323925"/>
          </a:xfrm>
          <a:prstGeom prst="rect">
            <a:avLst/>
          </a:prstGeom>
          <a:solidFill>
            <a:srgbClr val="7D7C7C"/>
          </a:solidFill>
          <a:ln w="1270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50" b="1" i="0" u="none" strike="noStrike" kern="0" cap="none" spc="0" normalizeH="0" baseline="0" noProof="0" dirty="0">
                <a:ln>
                  <a:noFill/>
                </a:ln>
                <a:solidFill>
                  <a:srgbClr val="FFFFFF"/>
                </a:solidFill>
                <a:effectLst/>
                <a:uLnTx/>
                <a:uFillTx/>
                <a:latin typeface="Arial" charset="0"/>
              </a:rPr>
              <a:t>Level 1</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800" b="1" i="1" u="none" strike="noStrike" kern="0" cap="none" spc="0" normalizeH="0" baseline="0" noProof="0" dirty="0">
                <a:ln>
                  <a:noFill/>
                </a:ln>
                <a:solidFill>
                  <a:srgbClr val="FFFFFF"/>
                </a:solidFill>
                <a:effectLst/>
                <a:uLnTx/>
                <a:uFillTx/>
                <a:latin typeface="Arial" charset="0"/>
              </a:rPr>
              <a:t>Learning</a:t>
            </a:r>
            <a:endParaRPr kumimoji="0" lang="en-US" sz="900" b="1" i="1" u="none" strike="noStrike" kern="0" cap="none" spc="0" normalizeH="0" baseline="0" noProof="0" dirty="0">
              <a:ln>
                <a:noFill/>
              </a:ln>
              <a:solidFill>
                <a:srgbClr val="FFFFFF"/>
              </a:solidFill>
              <a:effectLst/>
              <a:uLnTx/>
              <a:uFillTx/>
              <a:latin typeface="Arial" charset="0"/>
            </a:endParaRPr>
          </a:p>
        </p:txBody>
      </p:sp>
    </p:spTree>
    <p:extLst>
      <p:ext uri="{BB962C8B-B14F-4D97-AF65-F5344CB8AC3E}">
        <p14:creationId xmlns:p14="http://schemas.microsoft.com/office/powerpoint/2010/main" val="324891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794832" y="555673"/>
            <a:ext cx="10515600" cy="807613"/>
          </a:xfrm>
        </p:spPr>
        <p:txBody>
          <a:bodyPr>
            <a:normAutofit/>
          </a:bodyPr>
          <a:lstStyle/>
          <a:p>
            <a:r>
              <a:rPr lang="en-US" sz="4400" b="0" dirty="0"/>
              <a:t>Job Leveling Methodology</a:t>
            </a:r>
            <a:endParaRPr lang="en-US" sz="4400" b="0" i="1" dirty="0"/>
          </a:p>
          <a:p>
            <a:endParaRPr lang="en-US" dirty="0"/>
          </a:p>
        </p:txBody>
      </p:sp>
      <p:sp>
        <p:nvSpPr>
          <p:cNvPr id="6" name="Content Placeholder 5"/>
          <p:cNvSpPr>
            <a:spLocks noGrp="1"/>
          </p:cNvSpPr>
          <p:nvPr>
            <p:ph idx="4294967295"/>
          </p:nvPr>
        </p:nvSpPr>
        <p:spPr>
          <a:xfrm>
            <a:off x="640168" y="2167370"/>
            <a:ext cx="8958262" cy="3768725"/>
          </a:xfrm>
        </p:spPr>
        <p:txBody>
          <a:bodyPr/>
          <a:lstStyle/>
          <a:p>
            <a:r>
              <a:rPr lang="en-US" sz="2000" dirty="0"/>
              <a:t>Jobs organized into broad categories based on method of contribution to </a:t>
            </a:r>
            <a:r>
              <a:rPr lang="en-US" sz="2000" dirty="0" err="1"/>
              <a:t>Pfenex</a:t>
            </a:r>
            <a:r>
              <a:rPr lang="en-US" sz="2000" dirty="0"/>
              <a:t> and major attributes to create Job Leveling Guidelines</a:t>
            </a:r>
          </a:p>
          <a:p>
            <a:r>
              <a:rPr lang="en-US" sz="2000" dirty="0"/>
              <a:t>Leveling guidelines focus on scope, job complexity, expertise, problem solving, interaction, and supervision, etc.</a:t>
            </a:r>
          </a:p>
          <a:p>
            <a:pPr marL="0" indent="0">
              <a:buNone/>
            </a:pPr>
            <a:endParaRPr lang="en-US" sz="2000" dirty="0"/>
          </a:p>
        </p:txBody>
      </p:sp>
      <p:pic>
        <p:nvPicPr>
          <p:cNvPr id="2" name="Picture 1"/>
          <p:cNvPicPr>
            <a:picLocks noChangeAspect="1"/>
          </p:cNvPicPr>
          <p:nvPr/>
        </p:nvPicPr>
        <p:blipFill>
          <a:blip r:embed="rId3"/>
          <a:stretch>
            <a:fillRect/>
          </a:stretch>
        </p:blipFill>
        <p:spPr>
          <a:xfrm>
            <a:off x="1238669" y="3780775"/>
            <a:ext cx="8505825" cy="2809875"/>
          </a:xfrm>
          <a:prstGeom prst="rect">
            <a:avLst/>
          </a:prstGeom>
        </p:spPr>
      </p:pic>
    </p:spTree>
    <p:extLst>
      <p:ext uri="{BB962C8B-B14F-4D97-AF65-F5344CB8AC3E}">
        <p14:creationId xmlns:p14="http://schemas.microsoft.com/office/powerpoint/2010/main" val="4183565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AFB67A-5FAD-4795-B0C9-E5D6081AEED9}"/>
              </a:ext>
            </a:extLst>
          </p:cNvPr>
          <p:cNvSpPr>
            <a:spLocks noGrp="1"/>
          </p:cNvSpPr>
          <p:nvPr>
            <p:ph type="sldNum" sz="quarter" idx="12"/>
          </p:nvPr>
        </p:nvSpPr>
        <p:spPr/>
        <p:txBody>
          <a:bodyPr/>
          <a:lstStyle/>
          <a:p>
            <a:fld id="{1588DF25-1F49-4640-A139-F00F39AF8186}" type="slidenum">
              <a:rPr lang="en-US" smtClean="0"/>
              <a:pPr/>
              <a:t>15</a:t>
            </a:fld>
            <a:endParaRPr lang="en-US" dirty="0"/>
          </a:p>
        </p:txBody>
      </p:sp>
      <p:sp>
        <p:nvSpPr>
          <p:cNvPr id="3" name="Text Placeholder 2">
            <a:extLst>
              <a:ext uri="{FF2B5EF4-FFF2-40B4-BE49-F238E27FC236}">
                <a16:creationId xmlns:a16="http://schemas.microsoft.com/office/drawing/2014/main" id="{0549BCBE-01DC-4148-9FE4-003587D3CD25}"/>
              </a:ext>
            </a:extLst>
          </p:cNvPr>
          <p:cNvSpPr>
            <a:spLocks noGrp="1"/>
          </p:cNvSpPr>
          <p:nvPr>
            <p:ph type="body" sz="quarter" idx="13"/>
          </p:nvPr>
        </p:nvSpPr>
        <p:spPr/>
        <p:txBody>
          <a:bodyPr>
            <a:noAutofit/>
          </a:bodyPr>
          <a:lstStyle/>
          <a:p>
            <a:r>
              <a:rPr lang="en-US" sz="4400" b="0" dirty="0"/>
              <a:t>Career Ladder Job Dimension</a:t>
            </a:r>
          </a:p>
        </p:txBody>
      </p:sp>
      <p:graphicFrame>
        <p:nvGraphicFramePr>
          <p:cNvPr id="5" name="Content Placeholder 6">
            <a:extLst>
              <a:ext uri="{FF2B5EF4-FFF2-40B4-BE49-F238E27FC236}">
                <a16:creationId xmlns:a16="http://schemas.microsoft.com/office/drawing/2014/main" id="{2D0B080A-DAB0-49AA-A8EB-90125BB59C2D}"/>
              </a:ext>
            </a:extLst>
          </p:cNvPr>
          <p:cNvGraphicFramePr>
            <a:graphicFrameLocks noGrp="1"/>
          </p:cNvGraphicFramePr>
          <p:nvPr>
            <p:ph idx="4294967295"/>
            <p:extLst>
              <p:ext uri="{D42A27DB-BD31-4B8C-83A1-F6EECF244321}">
                <p14:modId xmlns:p14="http://schemas.microsoft.com/office/powerpoint/2010/main" val="340400795"/>
              </p:ext>
            </p:extLst>
          </p:nvPr>
        </p:nvGraphicFramePr>
        <p:xfrm>
          <a:off x="1005927" y="1870364"/>
          <a:ext cx="9567862" cy="4754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7721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86520" y="672052"/>
            <a:ext cx="10515600" cy="497080"/>
          </a:xfrm>
        </p:spPr>
        <p:txBody>
          <a:bodyPr>
            <a:normAutofit fontScale="25000" lnSpcReduction="20000"/>
          </a:bodyPr>
          <a:lstStyle/>
          <a:p>
            <a:r>
              <a:rPr lang="en-US" sz="17600" b="0" dirty="0"/>
              <a:t>Other Benefits of Job Levels</a:t>
            </a:r>
            <a:br>
              <a:rPr lang="en-US" dirty="0"/>
            </a:br>
            <a:endParaRPr lang="en-US" sz="5400" i="1" dirty="0"/>
          </a:p>
          <a:p>
            <a:endParaRPr lang="en-US" dirty="0"/>
          </a:p>
        </p:txBody>
      </p:sp>
      <p:sp>
        <p:nvSpPr>
          <p:cNvPr id="6" name="Rounded Rectangle 5"/>
          <p:cNvSpPr/>
          <p:nvPr/>
        </p:nvSpPr>
        <p:spPr bwMode="auto">
          <a:xfrm>
            <a:off x="4731333" y="4109292"/>
            <a:ext cx="2472017" cy="1254801"/>
          </a:xfrm>
          <a:prstGeom prst="roundRect">
            <a:avLst/>
          </a:prstGeom>
          <a:solidFill>
            <a:srgbClr val="7CA8D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1600" b="1" dirty="0">
                <a:solidFill>
                  <a:schemeClr val="bg1"/>
                </a:solidFill>
                <a:latin typeface="Arial" charset="0"/>
              </a:rPr>
              <a:t>Creating</a:t>
            </a:r>
          </a:p>
          <a:p>
            <a:pPr algn="ctr" fontAlgn="base">
              <a:spcBef>
                <a:spcPct val="0"/>
              </a:spcBef>
              <a:spcAft>
                <a:spcPct val="0"/>
              </a:spcAft>
            </a:pPr>
            <a:r>
              <a:rPr lang="en-US" sz="1600" b="1" dirty="0">
                <a:solidFill>
                  <a:schemeClr val="bg1"/>
                </a:solidFill>
                <a:latin typeface="Arial" charset="0"/>
              </a:rPr>
              <a:t>Job Descriptions</a:t>
            </a:r>
          </a:p>
        </p:txBody>
      </p:sp>
      <p:sp>
        <p:nvSpPr>
          <p:cNvPr id="7" name="Rounded Rectangle 6"/>
          <p:cNvSpPr/>
          <p:nvPr/>
        </p:nvSpPr>
        <p:spPr bwMode="auto">
          <a:xfrm>
            <a:off x="2078182" y="4109292"/>
            <a:ext cx="2472017" cy="1254801"/>
          </a:xfrm>
          <a:prstGeom prst="roundRect">
            <a:avLst/>
          </a:prstGeom>
          <a:solidFill>
            <a:srgbClr val="7CA8D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b="1" dirty="0">
                <a:solidFill>
                  <a:schemeClr val="bg1"/>
                </a:solidFill>
              </a:rPr>
              <a:t>Workforce</a:t>
            </a:r>
          </a:p>
          <a:p>
            <a:pPr algn="ctr"/>
            <a:r>
              <a:rPr lang="en-US" b="1" dirty="0">
                <a:solidFill>
                  <a:schemeClr val="bg1"/>
                </a:solidFill>
              </a:rPr>
              <a:t>Planning</a:t>
            </a:r>
          </a:p>
        </p:txBody>
      </p:sp>
      <p:sp>
        <p:nvSpPr>
          <p:cNvPr id="8" name="Rounded Rectangle 7"/>
          <p:cNvSpPr/>
          <p:nvPr/>
        </p:nvSpPr>
        <p:spPr bwMode="auto">
          <a:xfrm>
            <a:off x="7394107" y="4109292"/>
            <a:ext cx="2472017" cy="1254801"/>
          </a:xfrm>
          <a:prstGeom prst="roundRect">
            <a:avLst/>
          </a:prstGeom>
          <a:solidFill>
            <a:srgbClr val="7CA8D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b="1" dirty="0">
                <a:solidFill>
                  <a:schemeClr val="bg1"/>
                </a:solidFill>
              </a:rPr>
              <a:t>Recruiting</a:t>
            </a:r>
          </a:p>
        </p:txBody>
      </p:sp>
      <p:sp>
        <p:nvSpPr>
          <p:cNvPr id="9" name="Rounded Rectangle 8"/>
          <p:cNvSpPr/>
          <p:nvPr/>
        </p:nvSpPr>
        <p:spPr bwMode="auto">
          <a:xfrm>
            <a:off x="7394107" y="2682593"/>
            <a:ext cx="2472017" cy="1254801"/>
          </a:xfrm>
          <a:prstGeom prst="roundRect">
            <a:avLst/>
          </a:prstGeom>
          <a:solidFill>
            <a:srgbClr val="7CA8D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1600" b="1" dirty="0">
                <a:solidFill>
                  <a:schemeClr val="bg1"/>
                </a:solidFill>
                <a:latin typeface="Arial" charset="0"/>
              </a:rPr>
              <a:t>Total Rewards</a:t>
            </a:r>
          </a:p>
        </p:txBody>
      </p:sp>
      <p:sp>
        <p:nvSpPr>
          <p:cNvPr id="10" name="Rounded Rectangle 9"/>
          <p:cNvSpPr/>
          <p:nvPr/>
        </p:nvSpPr>
        <p:spPr bwMode="auto">
          <a:xfrm>
            <a:off x="4731333" y="2695752"/>
            <a:ext cx="2472017" cy="1254801"/>
          </a:xfrm>
          <a:prstGeom prst="roundRect">
            <a:avLst/>
          </a:prstGeom>
          <a:solidFill>
            <a:srgbClr val="7CA8D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1600" b="1" dirty="0">
                <a:solidFill>
                  <a:schemeClr val="bg1"/>
                </a:solidFill>
                <a:latin typeface="Arial" charset="0"/>
              </a:rPr>
              <a:t>Training &amp;</a:t>
            </a:r>
          </a:p>
          <a:p>
            <a:pPr algn="ctr" fontAlgn="base">
              <a:spcBef>
                <a:spcPct val="0"/>
              </a:spcBef>
              <a:spcAft>
                <a:spcPct val="0"/>
              </a:spcAft>
            </a:pPr>
            <a:r>
              <a:rPr lang="en-US" b="1" dirty="0">
                <a:solidFill>
                  <a:schemeClr val="bg1"/>
                </a:solidFill>
              </a:rPr>
              <a:t>Development</a:t>
            </a:r>
          </a:p>
        </p:txBody>
      </p:sp>
      <p:sp>
        <p:nvSpPr>
          <p:cNvPr id="11" name="Rounded Rectangle 10"/>
          <p:cNvSpPr/>
          <p:nvPr/>
        </p:nvSpPr>
        <p:spPr bwMode="auto">
          <a:xfrm>
            <a:off x="2078182" y="2708911"/>
            <a:ext cx="2472017" cy="1254801"/>
          </a:xfrm>
          <a:prstGeom prst="roundRect">
            <a:avLst/>
          </a:prstGeom>
          <a:solidFill>
            <a:srgbClr val="7CA8D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b="1" dirty="0">
                <a:solidFill>
                  <a:schemeClr val="bg1"/>
                </a:solidFill>
              </a:rPr>
              <a:t>Career</a:t>
            </a:r>
          </a:p>
          <a:p>
            <a:pPr algn="ctr"/>
            <a:r>
              <a:rPr lang="en-US" b="1" dirty="0">
                <a:solidFill>
                  <a:schemeClr val="bg1"/>
                </a:solidFill>
              </a:rPr>
              <a:t>Planning</a:t>
            </a:r>
          </a:p>
        </p:txBody>
      </p:sp>
      <p:sp>
        <p:nvSpPr>
          <p:cNvPr id="13" name="Rounded Rectangle 12"/>
          <p:cNvSpPr/>
          <p:nvPr/>
        </p:nvSpPr>
        <p:spPr bwMode="auto">
          <a:xfrm>
            <a:off x="7394107" y="2689173"/>
            <a:ext cx="2472017" cy="1254801"/>
          </a:xfrm>
          <a:prstGeom prst="roundRect">
            <a:avLst/>
          </a:prstGeom>
          <a:solidFill>
            <a:srgbClr val="7CA8D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1600" b="1" dirty="0">
                <a:solidFill>
                  <a:schemeClr val="bg1"/>
                </a:solidFill>
                <a:latin typeface="Arial" charset="0"/>
              </a:rPr>
              <a:t>Total Rewards</a:t>
            </a:r>
          </a:p>
        </p:txBody>
      </p:sp>
      <p:sp>
        <p:nvSpPr>
          <p:cNvPr id="14" name="Rounded Rectangle 13"/>
          <p:cNvSpPr/>
          <p:nvPr/>
        </p:nvSpPr>
        <p:spPr bwMode="auto">
          <a:xfrm>
            <a:off x="4731333" y="2702332"/>
            <a:ext cx="2472017" cy="1254801"/>
          </a:xfrm>
          <a:prstGeom prst="roundRect">
            <a:avLst/>
          </a:prstGeom>
          <a:solidFill>
            <a:srgbClr val="7CA8D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1600" b="1" dirty="0">
                <a:solidFill>
                  <a:schemeClr val="bg1"/>
                </a:solidFill>
                <a:latin typeface="Arial" charset="0"/>
              </a:rPr>
              <a:t>Training &amp;</a:t>
            </a:r>
          </a:p>
          <a:p>
            <a:pPr algn="ctr" fontAlgn="base">
              <a:spcBef>
                <a:spcPct val="0"/>
              </a:spcBef>
              <a:spcAft>
                <a:spcPct val="0"/>
              </a:spcAft>
            </a:pPr>
            <a:r>
              <a:rPr lang="en-US" b="1" dirty="0">
                <a:solidFill>
                  <a:schemeClr val="bg1"/>
                </a:solidFill>
              </a:rPr>
              <a:t>Development</a:t>
            </a:r>
          </a:p>
        </p:txBody>
      </p:sp>
      <p:sp>
        <p:nvSpPr>
          <p:cNvPr id="15" name="Rounded Rectangle 14"/>
          <p:cNvSpPr/>
          <p:nvPr/>
        </p:nvSpPr>
        <p:spPr bwMode="auto">
          <a:xfrm>
            <a:off x="2078182" y="2715491"/>
            <a:ext cx="2472017" cy="1254801"/>
          </a:xfrm>
          <a:prstGeom prst="roundRect">
            <a:avLst/>
          </a:prstGeom>
          <a:solidFill>
            <a:srgbClr val="7CA8D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b="1" dirty="0">
                <a:solidFill>
                  <a:schemeClr val="bg1"/>
                </a:solidFill>
              </a:rPr>
              <a:t>Career</a:t>
            </a:r>
          </a:p>
          <a:p>
            <a:pPr algn="ctr"/>
            <a:r>
              <a:rPr lang="en-US" b="1" dirty="0">
                <a:solidFill>
                  <a:schemeClr val="bg1"/>
                </a:solidFill>
              </a:rPr>
              <a:t>Planning</a:t>
            </a:r>
          </a:p>
        </p:txBody>
      </p:sp>
    </p:spTree>
    <p:extLst>
      <p:ext uri="{BB962C8B-B14F-4D97-AF65-F5344CB8AC3E}">
        <p14:creationId xmlns:p14="http://schemas.microsoft.com/office/powerpoint/2010/main" val="638444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2B7F2C-BFE7-4704-B713-791C631EC2FE}"/>
              </a:ext>
            </a:extLst>
          </p:cNvPr>
          <p:cNvSpPr>
            <a:spLocks noGrp="1"/>
          </p:cNvSpPr>
          <p:nvPr>
            <p:ph type="body" sz="quarter" idx="13"/>
          </p:nvPr>
        </p:nvSpPr>
        <p:spPr/>
        <p:txBody>
          <a:bodyPr>
            <a:normAutofit/>
          </a:bodyPr>
          <a:lstStyle/>
          <a:p>
            <a:r>
              <a:rPr lang="en-US" sz="2800" b="0" dirty="0"/>
              <a:t>Scientific Management Track Career Ladder</a:t>
            </a:r>
          </a:p>
        </p:txBody>
      </p:sp>
      <p:graphicFrame>
        <p:nvGraphicFramePr>
          <p:cNvPr id="4" name="Table 3">
            <a:extLst>
              <a:ext uri="{FF2B5EF4-FFF2-40B4-BE49-F238E27FC236}">
                <a16:creationId xmlns:a16="http://schemas.microsoft.com/office/drawing/2014/main" id="{F643157E-E8CE-4755-9093-22C2E8E4B525}"/>
              </a:ext>
            </a:extLst>
          </p:cNvPr>
          <p:cNvGraphicFramePr>
            <a:graphicFrameLocks noGrp="1"/>
          </p:cNvGraphicFramePr>
          <p:nvPr>
            <p:extLst>
              <p:ext uri="{D42A27DB-BD31-4B8C-83A1-F6EECF244321}">
                <p14:modId xmlns:p14="http://schemas.microsoft.com/office/powerpoint/2010/main" val="2298932368"/>
              </p:ext>
            </p:extLst>
          </p:nvPr>
        </p:nvGraphicFramePr>
        <p:xfrm>
          <a:off x="184727" y="1034282"/>
          <a:ext cx="11804073" cy="5797867"/>
        </p:xfrm>
        <a:graphic>
          <a:graphicData uri="http://schemas.openxmlformats.org/drawingml/2006/table">
            <a:tbl>
              <a:tblPr>
                <a:tableStyleId>{5C22544A-7EE6-4342-B048-85BDC9FD1C3A}</a:tableStyleId>
              </a:tblPr>
              <a:tblGrid>
                <a:gridCol w="1001456">
                  <a:extLst>
                    <a:ext uri="{9D8B030D-6E8A-4147-A177-3AD203B41FA5}">
                      <a16:colId xmlns:a16="http://schemas.microsoft.com/office/drawing/2014/main" val="1668152176"/>
                    </a:ext>
                  </a:extLst>
                </a:gridCol>
                <a:gridCol w="1919876">
                  <a:extLst>
                    <a:ext uri="{9D8B030D-6E8A-4147-A177-3AD203B41FA5}">
                      <a16:colId xmlns:a16="http://schemas.microsoft.com/office/drawing/2014/main" val="1137530994"/>
                    </a:ext>
                  </a:extLst>
                </a:gridCol>
                <a:gridCol w="2477259">
                  <a:extLst>
                    <a:ext uri="{9D8B030D-6E8A-4147-A177-3AD203B41FA5}">
                      <a16:colId xmlns:a16="http://schemas.microsoft.com/office/drawing/2014/main" val="2218961368"/>
                    </a:ext>
                  </a:extLst>
                </a:gridCol>
                <a:gridCol w="2323052">
                  <a:extLst>
                    <a:ext uri="{9D8B030D-6E8A-4147-A177-3AD203B41FA5}">
                      <a16:colId xmlns:a16="http://schemas.microsoft.com/office/drawing/2014/main" val="1257465250"/>
                    </a:ext>
                  </a:extLst>
                </a:gridCol>
                <a:gridCol w="2041215">
                  <a:extLst>
                    <a:ext uri="{9D8B030D-6E8A-4147-A177-3AD203B41FA5}">
                      <a16:colId xmlns:a16="http://schemas.microsoft.com/office/drawing/2014/main" val="3126099774"/>
                    </a:ext>
                  </a:extLst>
                </a:gridCol>
                <a:gridCol w="2041215">
                  <a:extLst>
                    <a:ext uri="{9D8B030D-6E8A-4147-A177-3AD203B41FA5}">
                      <a16:colId xmlns:a16="http://schemas.microsoft.com/office/drawing/2014/main" val="1062774572"/>
                    </a:ext>
                  </a:extLst>
                </a:gridCol>
              </a:tblGrid>
              <a:tr h="89411">
                <a:tc>
                  <a:txBody>
                    <a:bodyPr/>
                    <a:lstStyle/>
                    <a:p>
                      <a:pPr algn="ctr" fontAlgn="b"/>
                      <a:r>
                        <a:rPr lang="en-US" sz="1050" b="1" u="none" strike="noStrike" dirty="0">
                          <a:effectLst/>
                        </a:rPr>
                        <a:t>Job Dimensions:</a:t>
                      </a:r>
                      <a:endParaRPr lang="en-US" sz="1050" b="1" i="0" u="none" strike="noStrike" dirty="0">
                        <a:solidFill>
                          <a:srgbClr val="000000"/>
                        </a:solidFill>
                        <a:effectLst/>
                        <a:latin typeface="Calibri" panose="020F0502020204030204" pitchFamily="34" charset="0"/>
                      </a:endParaRPr>
                    </a:p>
                  </a:txBody>
                  <a:tcPr marL="0" marR="0" marT="0" marB="0" anchor="b">
                    <a:solidFill>
                      <a:schemeClr val="accent5">
                        <a:lumMod val="40000"/>
                        <a:lumOff val="60000"/>
                      </a:schemeClr>
                    </a:solidFill>
                  </a:tcPr>
                </a:tc>
                <a:tc>
                  <a:txBody>
                    <a:bodyPr/>
                    <a:lstStyle/>
                    <a:p>
                      <a:pPr algn="ctr" fontAlgn="b"/>
                      <a:r>
                        <a:rPr lang="en-US" sz="1050" b="1" u="none" strike="noStrike" dirty="0">
                          <a:effectLst/>
                        </a:rPr>
                        <a:t>Manager</a:t>
                      </a:r>
                      <a:endParaRPr lang="en-US" sz="1050" b="1" i="0" u="none" strike="noStrike" dirty="0">
                        <a:solidFill>
                          <a:srgbClr val="000000"/>
                        </a:solidFill>
                        <a:effectLst/>
                        <a:latin typeface="Calibri" panose="020F0502020204030204" pitchFamily="34" charset="0"/>
                      </a:endParaRPr>
                    </a:p>
                  </a:txBody>
                  <a:tcPr marL="0" marR="0" marT="0" marB="0" anchor="b">
                    <a:solidFill>
                      <a:schemeClr val="accent5">
                        <a:lumMod val="40000"/>
                        <a:lumOff val="60000"/>
                      </a:schemeClr>
                    </a:solidFill>
                  </a:tcPr>
                </a:tc>
                <a:tc>
                  <a:txBody>
                    <a:bodyPr/>
                    <a:lstStyle/>
                    <a:p>
                      <a:pPr algn="ctr" fontAlgn="b"/>
                      <a:r>
                        <a:rPr lang="en-US" sz="1050" b="1" u="none" strike="noStrike" dirty="0">
                          <a:effectLst/>
                        </a:rPr>
                        <a:t>Group Lead</a:t>
                      </a:r>
                      <a:endParaRPr lang="en-US" sz="1050" b="1" i="0" u="none" strike="noStrike" dirty="0">
                        <a:solidFill>
                          <a:srgbClr val="000000"/>
                        </a:solidFill>
                        <a:effectLst/>
                        <a:latin typeface="Calibri" panose="020F0502020204030204" pitchFamily="34" charset="0"/>
                      </a:endParaRPr>
                    </a:p>
                  </a:txBody>
                  <a:tcPr marL="0" marR="0" marT="0" marB="0" anchor="b">
                    <a:solidFill>
                      <a:schemeClr val="accent5">
                        <a:lumMod val="40000"/>
                        <a:lumOff val="60000"/>
                      </a:schemeClr>
                    </a:solidFill>
                  </a:tcPr>
                </a:tc>
                <a:tc>
                  <a:txBody>
                    <a:bodyPr/>
                    <a:lstStyle/>
                    <a:p>
                      <a:pPr algn="ctr" fontAlgn="b"/>
                      <a:r>
                        <a:rPr lang="en-US" sz="1050" b="1" u="none" strike="noStrike" dirty="0">
                          <a:effectLst/>
                        </a:rPr>
                        <a:t>Associate Director</a:t>
                      </a:r>
                      <a:endParaRPr lang="en-US" sz="1050" b="1" i="0" u="none" strike="noStrike" dirty="0">
                        <a:solidFill>
                          <a:srgbClr val="000000"/>
                        </a:solidFill>
                        <a:effectLst/>
                        <a:latin typeface="Calibri" panose="020F0502020204030204" pitchFamily="34" charset="0"/>
                      </a:endParaRPr>
                    </a:p>
                  </a:txBody>
                  <a:tcPr marL="0" marR="0" marT="0" marB="0" anchor="b">
                    <a:solidFill>
                      <a:schemeClr val="accent5">
                        <a:lumMod val="40000"/>
                        <a:lumOff val="60000"/>
                      </a:schemeClr>
                    </a:solidFill>
                  </a:tcPr>
                </a:tc>
                <a:tc>
                  <a:txBody>
                    <a:bodyPr/>
                    <a:lstStyle/>
                    <a:p>
                      <a:pPr algn="ctr" fontAlgn="b"/>
                      <a:r>
                        <a:rPr lang="en-US" sz="1050" b="1" u="none" strike="noStrike">
                          <a:effectLst/>
                        </a:rPr>
                        <a:t>Director</a:t>
                      </a:r>
                      <a:endParaRPr lang="en-US" sz="1050" b="1" i="0" u="none" strike="noStrike">
                        <a:solidFill>
                          <a:srgbClr val="000000"/>
                        </a:solidFill>
                        <a:effectLst/>
                        <a:latin typeface="Calibri" panose="020F0502020204030204" pitchFamily="34" charset="0"/>
                      </a:endParaRPr>
                    </a:p>
                  </a:txBody>
                  <a:tcPr marL="0" marR="0" marT="0" marB="0" anchor="b">
                    <a:solidFill>
                      <a:schemeClr val="accent5">
                        <a:lumMod val="40000"/>
                        <a:lumOff val="60000"/>
                      </a:schemeClr>
                    </a:solidFill>
                  </a:tcPr>
                </a:tc>
                <a:tc>
                  <a:txBody>
                    <a:bodyPr/>
                    <a:lstStyle/>
                    <a:p>
                      <a:pPr algn="ctr" fontAlgn="b"/>
                      <a:r>
                        <a:rPr lang="en-US" sz="1050" b="1" u="none" strike="noStrike" dirty="0">
                          <a:effectLst/>
                        </a:rPr>
                        <a:t>Senior Director</a:t>
                      </a:r>
                      <a:endParaRPr lang="en-US" sz="1050" b="1" i="0" u="none" strike="noStrike" dirty="0">
                        <a:solidFill>
                          <a:srgbClr val="000000"/>
                        </a:solidFill>
                        <a:effectLst/>
                        <a:latin typeface="Calibri" panose="020F0502020204030204" pitchFamily="34" charset="0"/>
                      </a:endParaRPr>
                    </a:p>
                  </a:txBody>
                  <a:tcPr marL="0" marR="0" marT="0" marB="0" anchor="b">
                    <a:solidFill>
                      <a:schemeClr val="accent5">
                        <a:lumMod val="40000"/>
                        <a:lumOff val="60000"/>
                      </a:schemeClr>
                    </a:solidFill>
                  </a:tcPr>
                </a:tc>
                <a:extLst>
                  <a:ext uri="{0D108BD9-81ED-4DB2-BD59-A6C34878D82A}">
                    <a16:rowId xmlns:a16="http://schemas.microsoft.com/office/drawing/2014/main" val="3595625107"/>
                  </a:ext>
                </a:extLst>
              </a:tr>
              <a:tr h="468244">
                <a:tc>
                  <a:txBody>
                    <a:bodyPr/>
                    <a:lstStyle/>
                    <a:p>
                      <a:pPr algn="ctr" fontAlgn="ctr"/>
                      <a:r>
                        <a:rPr lang="en-US" sz="1050" b="1" i="0" u="none" strike="noStrike" dirty="0">
                          <a:solidFill>
                            <a:srgbClr val="000000"/>
                          </a:solidFill>
                          <a:effectLst/>
                          <a:latin typeface="Calibri" panose="020F0502020204030204" pitchFamily="34" charset="0"/>
                        </a:rPr>
                        <a:t>Analogy</a:t>
                      </a:r>
                    </a:p>
                  </a:txBody>
                  <a:tcPr marL="0" marR="0" marT="0" marB="0" anchor="ctr"/>
                </a:tc>
                <a:tc>
                  <a:txBody>
                    <a:bodyPr/>
                    <a:lstStyle/>
                    <a:p>
                      <a:r>
                        <a:rPr lang="en-US" sz="900" b="1" u="none" strike="noStrike" kern="1200" dirty="0">
                          <a:solidFill>
                            <a:schemeClr val="dk1"/>
                          </a:solidFill>
                          <a:effectLst/>
                          <a:latin typeface="+mn-lt"/>
                          <a:ea typeface="+mn-ea"/>
                          <a:cs typeface="+mn-cs"/>
                        </a:rPr>
                        <a:t>Escorts hikers on day trips</a:t>
                      </a:r>
                    </a:p>
                    <a:p>
                      <a:r>
                        <a:rPr lang="en-US" sz="900" b="1" u="none" strike="noStrike" kern="1200" dirty="0">
                          <a:solidFill>
                            <a:schemeClr val="dk1"/>
                          </a:solidFill>
                          <a:effectLst/>
                          <a:latin typeface="+mn-lt"/>
                          <a:ea typeface="+mn-ea"/>
                          <a:cs typeface="+mn-cs"/>
                        </a:rPr>
                        <a:t>(Routine situations, emergency prepared)</a:t>
                      </a:r>
                    </a:p>
                    <a:p>
                      <a:pPr algn="l" fontAlgn="ctr"/>
                      <a:endParaRPr lang="en-US" sz="9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900" b="1" i="0" u="none" strike="noStrike" dirty="0">
                          <a:solidFill>
                            <a:srgbClr val="000000"/>
                          </a:solidFill>
                          <a:effectLst/>
                          <a:latin typeface="Calibri" panose="020F0502020204030204" pitchFamily="34" charset="0"/>
                        </a:rPr>
                        <a:t>Guides team while rock climbing</a:t>
                      </a:r>
                    </a:p>
                    <a:p>
                      <a:pPr algn="l" fontAlgn="ctr"/>
                      <a:r>
                        <a:rPr lang="en-US" sz="900" b="1" i="0" u="none" strike="noStrike" dirty="0">
                          <a:solidFill>
                            <a:srgbClr val="000000"/>
                          </a:solidFill>
                          <a:effectLst/>
                          <a:latin typeface="Calibri" panose="020F0502020204030204" pitchFamily="34" charset="0"/>
                        </a:rPr>
                        <a:t>(Skills/training needed, risk-taking support systems in place)</a:t>
                      </a:r>
                    </a:p>
                    <a:p>
                      <a:pPr algn="l" fontAlgn="ctr"/>
                      <a:endParaRPr lang="en-US" sz="9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900" b="1" i="0" u="none" strike="noStrike" dirty="0">
                          <a:solidFill>
                            <a:srgbClr val="000000"/>
                          </a:solidFill>
                          <a:effectLst/>
                          <a:latin typeface="Calibri" panose="020F0502020204030204" pitchFamily="34" charset="0"/>
                        </a:rPr>
                        <a:t>Leads extended alpine mountain-climbing trips </a:t>
                      </a:r>
                    </a:p>
                    <a:p>
                      <a:pPr algn="l" fontAlgn="ctr"/>
                      <a:r>
                        <a:rPr lang="en-US" sz="900" b="1" i="0" u="none" strike="noStrike" dirty="0">
                          <a:solidFill>
                            <a:srgbClr val="000000"/>
                          </a:solidFill>
                          <a:effectLst/>
                          <a:latin typeface="Calibri" panose="020F0502020204030204" pitchFamily="34" charset="0"/>
                        </a:rPr>
                        <a:t>(Experienced leadership required for multi-faceted environment)</a:t>
                      </a:r>
                    </a:p>
                    <a:p>
                      <a:pPr algn="l" fontAlgn="ctr"/>
                      <a:endParaRPr lang="en-US" sz="9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900" b="1" i="0" u="none" strike="noStrike" dirty="0">
                          <a:solidFill>
                            <a:srgbClr val="000000"/>
                          </a:solidFill>
                          <a:effectLst/>
                          <a:latin typeface="Calibri" panose="020F0502020204030204" pitchFamily="34" charset="0"/>
                        </a:rPr>
                        <a:t>Controls search efforts to find missing hikers</a:t>
                      </a:r>
                    </a:p>
                    <a:p>
                      <a:pPr algn="l" fontAlgn="ctr"/>
                      <a:r>
                        <a:rPr lang="en-US" sz="900" b="1" i="0" u="none" strike="noStrike" dirty="0">
                          <a:solidFill>
                            <a:srgbClr val="000000"/>
                          </a:solidFill>
                          <a:effectLst/>
                          <a:latin typeface="Calibri" panose="020F0502020204030204" pitchFamily="34" charset="0"/>
                        </a:rPr>
                        <a:t>(Strategic battle-tested leader, directs operational units)</a:t>
                      </a:r>
                    </a:p>
                  </a:txBody>
                  <a:tcPr marL="0" marR="0" marT="0" marB="0" anchor="ctr"/>
                </a:tc>
                <a:tc>
                  <a:txBody>
                    <a:bodyPr/>
                    <a:lstStyle/>
                    <a:p>
                      <a:pPr algn="l" fontAlgn="ctr"/>
                      <a:r>
                        <a:rPr lang="en-US" sz="900" b="1" i="0" u="none" strike="noStrike" dirty="0">
                          <a:solidFill>
                            <a:srgbClr val="000000"/>
                          </a:solidFill>
                          <a:effectLst/>
                          <a:latin typeface="Calibri" panose="020F0502020204030204" pitchFamily="34" charset="0"/>
                        </a:rPr>
                        <a:t>Directs efforts of both air and ground search parties</a:t>
                      </a:r>
                    </a:p>
                    <a:p>
                      <a:pPr algn="l" fontAlgn="ctr"/>
                      <a:r>
                        <a:rPr lang="en-US" sz="900" b="1" i="0" u="none" strike="noStrike" dirty="0">
                          <a:solidFill>
                            <a:srgbClr val="000000"/>
                          </a:solidFill>
                          <a:effectLst/>
                          <a:latin typeface="Calibri" panose="020F0502020204030204" pitchFamily="34" charset="0"/>
                        </a:rPr>
                        <a:t>(Inspires action, coordinates simultaneous initiatives)</a:t>
                      </a:r>
                    </a:p>
                  </a:txBody>
                  <a:tcPr marL="0" marR="0" marT="0" marB="0" anchor="ctr"/>
                </a:tc>
                <a:extLst>
                  <a:ext uri="{0D108BD9-81ED-4DB2-BD59-A6C34878D82A}">
                    <a16:rowId xmlns:a16="http://schemas.microsoft.com/office/drawing/2014/main" val="3203476032"/>
                  </a:ext>
                </a:extLst>
              </a:tr>
              <a:tr h="851534">
                <a:tc>
                  <a:txBody>
                    <a:bodyPr/>
                    <a:lstStyle/>
                    <a:p>
                      <a:pPr algn="ctr" fontAlgn="ctr"/>
                      <a:r>
                        <a:rPr lang="en-US" sz="1050" b="1" u="none" strike="noStrike" dirty="0">
                          <a:effectLst/>
                        </a:rPr>
                        <a:t>Scope</a:t>
                      </a:r>
                      <a:endParaRPr lang="en-US" sz="105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900" u="none" strike="noStrike" dirty="0">
                          <a:effectLst/>
                        </a:rPr>
                        <a:t>Receives predetermined work assignments that are subject to a moderate level of control and review. Directs subordinates to complete assignments using established guidelines, procedures and policies.</a:t>
                      </a:r>
                      <a:endParaRPr lang="en-US" sz="9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900" u="none" strike="noStrike" dirty="0">
                          <a:effectLst/>
                        </a:rPr>
                        <a:t>Receives assignments in the form of objectives and determines how to use resources to meet schedules and goals. Provides guidance to subordinates within the latitude of established company policies. Recommends changes to policies and establishes procedures that affect immediate organization(s). </a:t>
                      </a:r>
                      <a:endParaRPr lang="en-US" sz="9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900" u="none" strike="noStrike" dirty="0">
                          <a:effectLst/>
                        </a:rPr>
                        <a:t>Establishes operational objectives and work plans and delegates assignments to subordinates. Senior management reviews objectives to determine success of operation. Involved in developing, modifying and executing company policies that affect immediate operations and may also have company-wide effect.</a:t>
                      </a:r>
                      <a:endParaRPr lang="en-US" sz="9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900" u="none" strike="noStrike" dirty="0">
                          <a:effectLst/>
                        </a:rPr>
                        <a:t>Participates with other senior managers to establish strategic plans and objectives. Makes final decisions on administrative or operational matters and ensures operations are effective for achievement of objectives.</a:t>
                      </a:r>
                      <a:endParaRPr lang="en-US" sz="9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900" u="none" strike="noStrike" dirty="0">
                          <a:effectLst/>
                        </a:rPr>
                        <a:t>Develops corporate and/or organizational policies and authorizes their implementation. Detailed knowledge of company allows for innovative concepts and promoting new ideas. Provides direction to senior managers in various areas, groups, and/or operations. Recognized as an influential leader.</a:t>
                      </a:r>
                      <a:endParaRPr lang="en-US" sz="9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9674308"/>
                  </a:ext>
                </a:extLst>
              </a:tr>
              <a:tr h="1192147">
                <a:tc>
                  <a:txBody>
                    <a:bodyPr/>
                    <a:lstStyle/>
                    <a:p>
                      <a:pPr algn="ctr" fontAlgn="ctr"/>
                      <a:r>
                        <a:rPr lang="en-US" sz="1050" b="1" u="none" strike="noStrike" dirty="0">
                          <a:effectLst/>
                        </a:rPr>
                        <a:t>Complexity</a:t>
                      </a:r>
                      <a:endParaRPr lang="en-US" sz="1050" b="1"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l" fontAlgn="ctr"/>
                      <a:r>
                        <a:rPr lang="en-US" sz="900" u="none" strike="noStrike" dirty="0">
                          <a:effectLst/>
                        </a:rPr>
                        <a:t>Works on issues of limited scope. Follows established practices and procedures in analyzing situations or data from which answers can be readily obtained. Monitors daily operations of a unit or sub-unit. Requires full knowledge within the area of functional responsibility.</a:t>
                      </a:r>
                      <a:endParaRPr lang="en-US" sz="9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l" fontAlgn="ctr"/>
                      <a:r>
                        <a:rPr lang="en-US" sz="900" u="none" strike="noStrike" dirty="0">
                          <a:effectLst/>
                        </a:rPr>
                        <a:t>Works on issues of diverse scope where analysis of situation or data requires evaluation of a variety of factors, including an understanding of current business trends. Follows processes and operational policies in selecting methods and techniques for obtaining solutions. Acts as advisor to subordinate(s) to meet schedules and/or resolve technical problems. Develops and administers schedules, performance requirements; may have budget responsibilities.</a:t>
                      </a:r>
                      <a:endParaRPr lang="en-US" sz="9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l" fontAlgn="ctr"/>
                      <a:r>
                        <a:rPr lang="en-US" sz="900" u="none" strike="noStrike" dirty="0">
                          <a:effectLst/>
                        </a:rPr>
                        <a:t>Works on issues where analysis of situations or data requires an in-depth knowledge of organizational objectives. Implements strategic policies when selecting methods, techniques, and evaluation criteria for obtaining results. Establishes and assures adherence to budgets, schedules, work plans, and performance requirements.</a:t>
                      </a:r>
                      <a:endParaRPr lang="en-US" sz="9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l" fontAlgn="ctr"/>
                      <a:r>
                        <a:rPr lang="en-US" sz="900" u="none" strike="noStrike" dirty="0">
                          <a:effectLst/>
                        </a:rPr>
                        <a:t>Works on complex issues where analysis of situations or data requires an in-depth knowledge of the company. Participates in corporate development of methods, techniques and evaluation criteria for projects, programs, and people. Ensures budgets and schedules meet corporate requirements.</a:t>
                      </a:r>
                      <a:endParaRPr lang="en-US" sz="9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l" fontAlgn="ctr"/>
                      <a:r>
                        <a:rPr lang="en-US" sz="900" u="none" strike="noStrike" dirty="0">
                          <a:effectLst/>
                        </a:rPr>
                        <a:t>Consistently works with abstract ideas or situations across functional areas of the business. Through assessment of intangible variables, identifies and evaluates fundamental issues, providing strategy and direction for major functional areas. Requires in-depth knowledge of the functional area, business strategies, and company goals.</a:t>
                      </a:r>
                      <a:endParaRPr lang="en-US" sz="9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extLst>
                  <a:ext uri="{0D108BD9-81ED-4DB2-BD59-A6C34878D82A}">
                    <a16:rowId xmlns:a16="http://schemas.microsoft.com/office/drawing/2014/main" val="2751149645"/>
                  </a:ext>
                </a:extLst>
              </a:tr>
              <a:tr h="425767">
                <a:tc>
                  <a:txBody>
                    <a:bodyPr/>
                    <a:lstStyle/>
                    <a:p>
                      <a:pPr algn="ctr" fontAlgn="ctr"/>
                      <a:r>
                        <a:rPr lang="en-US" sz="1050" b="1" u="none" strike="noStrike" dirty="0">
                          <a:effectLst/>
                        </a:rPr>
                        <a:t>Discretion</a:t>
                      </a:r>
                      <a:endParaRPr lang="en-US" sz="105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900" u="none" strike="noStrike">
                          <a:effectLst/>
                        </a:rPr>
                        <a:t>Erroneous decisions or failure to achieve results may cause delays in schedules.</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900" u="none" strike="noStrike">
                          <a:effectLst/>
                        </a:rPr>
                        <a:t>Erroneous decisions or failure to achieve results will add to costs and may impact the short-term goals of the organization.</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900" u="none" strike="noStrike" dirty="0">
                          <a:effectLst/>
                        </a:rPr>
                        <a:t>Erroneous decisions will result in critical delay(s) in schedules and/or unit operations and may jeopardize overall business activities.</a:t>
                      </a:r>
                      <a:endParaRPr lang="en-US" sz="9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900" u="none" strike="noStrike">
                          <a:effectLst/>
                        </a:rPr>
                        <a:t>Erroneous decisions will have a serious impact on the overall success of functional, division, or company operations.</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900" u="none" strike="noStrike">
                          <a:effectLst/>
                        </a:rPr>
                        <a:t>Erroneous decisions will have a long-term effect on the company's success.</a:t>
                      </a:r>
                      <a:endParaRPr lang="en-US"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514128291"/>
                  </a:ext>
                </a:extLst>
              </a:tr>
              <a:tr h="851534">
                <a:tc>
                  <a:txBody>
                    <a:bodyPr/>
                    <a:lstStyle/>
                    <a:p>
                      <a:pPr algn="ctr" fontAlgn="ctr"/>
                      <a:r>
                        <a:rPr lang="en-US" sz="1050" b="1" u="none" strike="noStrike" dirty="0">
                          <a:effectLst/>
                        </a:rPr>
                        <a:t>Interaction</a:t>
                      </a:r>
                      <a:endParaRPr lang="en-US" sz="1050" b="1"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l" fontAlgn="ctr"/>
                      <a:r>
                        <a:rPr lang="en-US" sz="900" u="none" strike="noStrike" dirty="0">
                          <a:effectLst/>
                        </a:rPr>
                        <a:t>Interacts daily with subordinates and/or functional peer groups. Interaction normally involves exchange or presentation of factual information.</a:t>
                      </a:r>
                      <a:endParaRPr lang="en-US" sz="9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l" fontAlgn="ctr"/>
                      <a:r>
                        <a:rPr lang="en-US" sz="900" u="none" strike="noStrike" dirty="0">
                          <a:effectLst/>
                        </a:rPr>
                        <a:t>Frequently interacts with subordinate supervisors, customers, and/or functional peer group managers, normally involving matters between functional areas, other company divisions or units, or customers and the company. Often must lead a cooperative effort among members of a project team.</a:t>
                      </a:r>
                      <a:endParaRPr lang="en-US" sz="9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l" fontAlgn="ctr"/>
                      <a:r>
                        <a:rPr lang="en-US" sz="900" u="none" strike="noStrike" dirty="0">
                          <a:effectLst/>
                        </a:rPr>
                        <a:t>Regularly interacts with senior management or executive levels on matters concerning several functional areas, divisions, and/or customers. Requires the ability to change the thinking of, or gain acceptance from, others in sensitive situations, without damage to the relationship.</a:t>
                      </a:r>
                      <a:endParaRPr lang="en-US" sz="9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l" fontAlgn="ctr"/>
                      <a:r>
                        <a:rPr lang="en-US" sz="900" u="none" strike="noStrike" dirty="0">
                          <a:effectLst/>
                        </a:rPr>
                        <a:t>Regularly interacts with executives and/or major customers. Interactions frequently involve special skills, such as negotiating with customers or management or attempting to influence senior level leaders regarding matters of significance to the organization.</a:t>
                      </a:r>
                      <a:endParaRPr lang="en-US" sz="9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l" fontAlgn="ctr"/>
                      <a:r>
                        <a:rPr lang="en-US" sz="900" u="none" strike="noStrike" dirty="0">
                          <a:effectLst/>
                        </a:rPr>
                        <a:t>Interacts internally and externally with executive level management, requiring negotiation of extremely critical matters. Influences policymaking.</a:t>
                      </a:r>
                      <a:endParaRPr lang="en-US" sz="9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extLst>
                  <a:ext uri="{0D108BD9-81ED-4DB2-BD59-A6C34878D82A}">
                    <a16:rowId xmlns:a16="http://schemas.microsoft.com/office/drawing/2014/main" val="2832488464"/>
                  </a:ext>
                </a:extLst>
              </a:tr>
              <a:tr h="940945">
                <a:tc>
                  <a:txBody>
                    <a:bodyPr/>
                    <a:lstStyle/>
                    <a:p>
                      <a:pPr algn="ctr" fontAlgn="ctr"/>
                      <a:r>
                        <a:rPr lang="en-US" sz="1050" b="1" u="none" strike="noStrike" dirty="0">
                          <a:effectLst/>
                        </a:rPr>
                        <a:t>Supervision</a:t>
                      </a:r>
                      <a:endParaRPr lang="en-US" sz="105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900" u="none" strike="noStrike">
                          <a:effectLst/>
                        </a:rPr>
                        <a:t>Provides immediate supervision to an employee or small team, assigning tasks, checking work at frequent intervals, and maintaining schedules.  A portion of time is normally spent performing individual tasks related to the unit or sub-unit. Generally supervises semi-skilled employees (e.g., assemblers, operators, clerical).</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900" u="none" strike="noStrike">
                          <a:effectLst/>
                        </a:rPr>
                        <a:t>Manages the coordination of the activities of a section or department with responsibility for results. In some instances this manager may be responsible for a functional area and not have any subordinate employees.</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900" u="none" strike="noStrike">
                          <a:effectLst/>
                        </a:rPr>
                        <a:t>Directs and controls the activities of a  functional area through several department managers within the company.  Has overall control of planning, staffing, budgeting, managing expense priorities, and recommending and implementing changes to methods.</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900" u="none" strike="noStrike">
                          <a:effectLst/>
                        </a:rPr>
                        <a:t>Directs and controls the activities of a  functional area through several department managers within the company.  Has overall control of planning, staffing, budgeting, managing expense priorities, and recommending and implementing changes to methods.</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900" u="none" strike="noStrike" dirty="0">
                          <a:effectLst/>
                        </a:rPr>
                        <a:t>Directs and controls the activities of one or more functional areas, divisions, product groups or service areas through  managers who have overall responsibility for the successful operation of those assigned areas.</a:t>
                      </a:r>
                      <a:endParaRPr lang="en-US" sz="9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179742350"/>
                  </a:ext>
                </a:extLst>
              </a:tr>
            </a:tbl>
          </a:graphicData>
        </a:graphic>
      </p:graphicFrame>
      <p:sp>
        <p:nvSpPr>
          <p:cNvPr id="5" name="Slide Number Placeholder 4">
            <a:extLst>
              <a:ext uri="{FF2B5EF4-FFF2-40B4-BE49-F238E27FC236}">
                <a16:creationId xmlns:a16="http://schemas.microsoft.com/office/drawing/2014/main" id="{760EF1C7-37F7-4EBA-9046-C557453E98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506C1-727E-48CD-9AB0-1315E759C1A0}"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DD477A2C-99F5-4255-96C2-1813A5BFCBE9}"/>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Pfenex Confidential</a:t>
            </a:r>
          </a:p>
        </p:txBody>
      </p:sp>
    </p:spTree>
    <p:extLst>
      <p:ext uri="{BB962C8B-B14F-4D97-AF65-F5344CB8AC3E}">
        <p14:creationId xmlns:p14="http://schemas.microsoft.com/office/powerpoint/2010/main" val="1515866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4AF32F-47BC-4EE8-A5AF-E8D2EA97FCC9}"/>
              </a:ext>
            </a:extLst>
          </p:cNvPr>
          <p:cNvSpPr>
            <a:spLocks noGrp="1"/>
          </p:cNvSpPr>
          <p:nvPr>
            <p:ph type="body" sz="quarter" idx="13"/>
          </p:nvPr>
        </p:nvSpPr>
        <p:spPr/>
        <p:txBody>
          <a:bodyPr>
            <a:normAutofit/>
          </a:bodyPr>
          <a:lstStyle/>
          <a:p>
            <a:r>
              <a:rPr lang="en-US" sz="2800" b="0" dirty="0"/>
              <a:t>Scientific Track Career Ladder </a:t>
            </a:r>
          </a:p>
        </p:txBody>
      </p:sp>
      <p:graphicFrame>
        <p:nvGraphicFramePr>
          <p:cNvPr id="2" name="Table 1">
            <a:extLst>
              <a:ext uri="{FF2B5EF4-FFF2-40B4-BE49-F238E27FC236}">
                <a16:creationId xmlns:a16="http://schemas.microsoft.com/office/drawing/2014/main" id="{4783C33A-D237-45E9-B27A-F3032305A889}"/>
              </a:ext>
            </a:extLst>
          </p:cNvPr>
          <p:cNvGraphicFramePr>
            <a:graphicFrameLocks noGrp="1"/>
          </p:cNvGraphicFramePr>
          <p:nvPr>
            <p:extLst>
              <p:ext uri="{D42A27DB-BD31-4B8C-83A1-F6EECF244321}">
                <p14:modId xmlns:p14="http://schemas.microsoft.com/office/powerpoint/2010/main" val="1900561248"/>
              </p:ext>
            </p:extLst>
          </p:nvPr>
        </p:nvGraphicFramePr>
        <p:xfrm>
          <a:off x="432008" y="1343332"/>
          <a:ext cx="11241248" cy="5503954"/>
        </p:xfrm>
        <a:graphic>
          <a:graphicData uri="http://schemas.openxmlformats.org/drawingml/2006/table">
            <a:tbl>
              <a:tblPr>
                <a:tableStyleId>{5C22544A-7EE6-4342-B048-85BDC9FD1C3A}</a:tableStyleId>
              </a:tblPr>
              <a:tblGrid>
                <a:gridCol w="1338382">
                  <a:extLst>
                    <a:ext uri="{9D8B030D-6E8A-4147-A177-3AD203B41FA5}">
                      <a16:colId xmlns:a16="http://schemas.microsoft.com/office/drawing/2014/main" val="1034088665"/>
                    </a:ext>
                  </a:extLst>
                </a:gridCol>
                <a:gridCol w="1549708">
                  <a:extLst>
                    <a:ext uri="{9D8B030D-6E8A-4147-A177-3AD203B41FA5}">
                      <a16:colId xmlns:a16="http://schemas.microsoft.com/office/drawing/2014/main" val="3877355298"/>
                    </a:ext>
                  </a:extLst>
                </a:gridCol>
                <a:gridCol w="1549708">
                  <a:extLst>
                    <a:ext uri="{9D8B030D-6E8A-4147-A177-3AD203B41FA5}">
                      <a16:colId xmlns:a16="http://schemas.microsoft.com/office/drawing/2014/main" val="1337611985"/>
                    </a:ext>
                  </a:extLst>
                </a:gridCol>
                <a:gridCol w="1549708">
                  <a:extLst>
                    <a:ext uri="{9D8B030D-6E8A-4147-A177-3AD203B41FA5}">
                      <a16:colId xmlns:a16="http://schemas.microsoft.com/office/drawing/2014/main" val="4082011687"/>
                    </a:ext>
                  </a:extLst>
                </a:gridCol>
                <a:gridCol w="1717004">
                  <a:extLst>
                    <a:ext uri="{9D8B030D-6E8A-4147-A177-3AD203B41FA5}">
                      <a16:colId xmlns:a16="http://schemas.microsoft.com/office/drawing/2014/main" val="4144786880"/>
                    </a:ext>
                  </a:extLst>
                </a:gridCol>
                <a:gridCol w="1784514">
                  <a:extLst>
                    <a:ext uri="{9D8B030D-6E8A-4147-A177-3AD203B41FA5}">
                      <a16:colId xmlns:a16="http://schemas.microsoft.com/office/drawing/2014/main" val="3127945495"/>
                    </a:ext>
                  </a:extLst>
                </a:gridCol>
                <a:gridCol w="1752224">
                  <a:extLst>
                    <a:ext uri="{9D8B030D-6E8A-4147-A177-3AD203B41FA5}">
                      <a16:colId xmlns:a16="http://schemas.microsoft.com/office/drawing/2014/main" val="926930353"/>
                    </a:ext>
                  </a:extLst>
                </a:gridCol>
              </a:tblGrid>
              <a:tr h="0">
                <a:tc>
                  <a:txBody>
                    <a:bodyPr/>
                    <a:lstStyle/>
                    <a:p>
                      <a:pPr algn="l" fontAlgn="b"/>
                      <a:r>
                        <a:rPr lang="en-US" sz="1050" b="1" u="none" strike="noStrike" dirty="0">
                          <a:effectLst/>
                        </a:rPr>
                        <a:t>Job Dimensions:</a:t>
                      </a:r>
                      <a:endParaRPr lang="en-US" sz="1050" b="1" i="0" u="none" strike="noStrike" dirty="0">
                        <a:solidFill>
                          <a:srgbClr val="000000"/>
                        </a:solidFill>
                        <a:effectLst/>
                        <a:latin typeface="Calibri" panose="020F0502020204030204" pitchFamily="34" charset="0"/>
                      </a:endParaRPr>
                    </a:p>
                  </a:txBody>
                  <a:tcPr marL="0" marR="0" marT="0" marB="0" anchor="b">
                    <a:solidFill>
                      <a:schemeClr val="accent5">
                        <a:lumMod val="40000"/>
                        <a:lumOff val="60000"/>
                      </a:schemeClr>
                    </a:solidFill>
                  </a:tcPr>
                </a:tc>
                <a:tc>
                  <a:txBody>
                    <a:bodyPr/>
                    <a:lstStyle/>
                    <a:p>
                      <a:pPr algn="ctr" fontAlgn="b"/>
                      <a:r>
                        <a:rPr lang="en-US" sz="1100" b="1" u="none" strike="noStrike" dirty="0">
                          <a:effectLst/>
                        </a:rPr>
                        <a:t>Technician </a:t>
                      </a:r>
                      <a:endParaRPr lang="en-US" sz="1100" b="1" i="0" u="none" strike="noStrike" dirty="0">
                        <a:solidFill>
                          <a:srgbClr val="000000"/>
                        </a:solidFill>
                        <a:effectLst/>
                        <a:latin typeface="Calibri" panose="020F0502020204030204" pitchFamily="34" charset="0"/>
                      </a:endParaRPr>
                    </a:p>
                  </a:txBody>
                  <a:tcPr marL="0" marR="0" marT="0" marB="0" anchor="b">
                    <a:solidFill>
                      <a:schemeClr val="accent5">
                        <a:lumMod val="40000"/>
                        <a:lumOff val="60000"/>
                      </a:schemeClr>
                    </a:solidFill>
                  </a:tcPr>
                </a:tc>
                <a:tc>
                  <a:txBody>
                    <a:bodyPr/>
                    <a:lstStyle/>
                    <a:p>
                      <a:pPr algn="ctr" fontAlgn="b"/>
                      <a:r>
                        <a:rPr lang="en-US" sz="1100" b="1" u="none" strike="noStrike" dirty="0">
                          <a:effectLst/>
                        </a:rPr>
                        <a:t>Associate Scientist I</a:t>
                      </a:r>
                      <a:endParaRPr lang="en-US" sz="1100" b="1" i="0" u="none" strike="noStrike" dirty="0">
                        <a:solidFill>
                          <a:srgbClr val="000000"/>
                        </a:solidFill>
                        <a:effectLst/>
                        <a:latin typeface="Calibri" panose="020F0502020204030204" pitchFamily="34" charset="0"/>
                      </a:endParaRPr>
                    </a:p>
                  </a:txBody>
                  <a:tcPr marL="0" marR="0" marT="0" marB="0" anchor="b">
                    <a:solidFill>
                      <a:schemeClr val="accent5">
                        <a:lumMod val="40000"/>
                        <a:lumOff val="60000"/>
                      </a:schemeClr>
                    </a:solidFill>
                  </a:tcPr>
                </a:tc>
                <a:tc>
                  <a:txBody>
                    <a:bodyPr/>
                    <a:lstStyle/>
                    <a:p>
                      <a:pPr algn="ctr" fontAlgn="ctr"/>
                      <a:r>
                        <a:rPr lang="en-US" sz="1100" b="1" u="none" strike="noStrike" dirty="0">
                          <a:effectLst/>
                        </a:rPr>
                        <a:t>Associate Scientist II</a:t>
                      </a:r>
                      <a:endParaRPr lang="en-US" sz="1100" b="1" i="0" u="none" strike="noStrike" dirty="0">
                        <a:solidFill>
                          <a:srgbClr val="000000"/>
                        </a:solidFill>
                        <a:effectLst/>
                        <a:latin typeface="Calibri" panose="020F0502020204030204" pitchFamily="34" charset="0"/>
                      </a:endParaRPr>
                    </a:p>
                  </a:txBody>
                  <a:tcPr marL="0" marR="0" marT="0" marB="0" anchor="ctr">
                    <a:solidFill>
                      <a:schemeClr val="accent5">
                        <a:lumMod val="40000"/>
                        <a:lumOff val="60000"/>
                      </a:schemeClr>
                    </a:solidFill>
                  </a:tcPr>
                </a:tc>
                <a:tc>
                  <a:txBody>
                    <a:bodyPr/>
                    <a:lstStyle/>
                    <a:p>
                      <a:pPr algn="ctr" fontAlgn="b"/>
                      <a:r>
                        <a:rPr lang="en-US" sz="1100" b="1" u="none" strike="noStrike" dirty="0">
                          <a:effectLst/>
                        </a:rPr>
                        <a:t>Scientist</a:t>
                      </a:r>
                      <a:endParaRPr lang="en-US" sz="1100" b="1" i="0" u="none" strike="noStrike" dirty="0">
                        <a:solidFill>
                          <a:srgbClr val="000000"/>
                        </a:solidFill>
                        <a:effectLst/>
                        <a:latin typeface="Calibri" panose="020F0502020204030204" pitchFamily="34" charset="0"/>
                      </a:endParaRPr>
                    </a:p>
                  </a:txBody>
                  <a:tcPr marL="0" marR="0" marT="0" marB="0" anchor="b">
                    <a:solidFill>
                      <a:schemeClr val="accent5">
                        <a:lumMod val="40000"/>
                        <a:lumOff val="60000"/>
                      </a:schemeClr>
                    </a:solidFill>
                  </a:tcPr>
                </a:tc>
                <a:tc>
                  <a:txBody>
                    <a:bodyPr/>
                    <a:lstStyle/>
                    <a:p>
                      <a:pPr algn="ctr" fontAlgn="b"/>
                      <a:r>
                        <a:rPr lang="en-US" sz="1100" b="1" u="none" strike="noStrike" dirty="0">
                          <a:effectLst/>
                        </a:rPr>
                        <a:t>Senior Scientist (Career Level)</a:t>
                      </a:r>
                      <a:endParaRPr lang="en-US" sz="1100" b="1" i="0" u="none" strike="noStrike" dirty="0">
                        <a:solidFill>
                          <a:srgbClr val="000000"/>
                        </a:solidFill>
                        <a:effectLst/>
                        <a:latin typeface="Calibri" panose="020F0502020204030204" pitchFamily="34" charset="0"/>
                      </a:endParaRPr>
                    </a:p>
                  </a:txBody>
                  <a:tcPr marL="0" marR="0" marT="0" marB="0" anchor="b">
                    <a:solidFill>
                      <a:schemeClr val="accent5">
                        <a:lumMod val="40000"/>
                        <a:lumOff val="60000"/>
                      </a:schemeClr>
                    </a:solidFill>
                  </a:tcPr>
                </a:tc>
                <a:tc>
                  <a:txBody>
                    <a:bodyPr/>
                    <a:lstStyle/>
                    <a:p>
                      <a:pPr algn="ctr" fontAlgn="b"/>
                      <a:r>
                        <a:rPr lang="en-US" sz="1100" b="1" u="none" strike="noStrike" dirty="0">
                          <a:effectLst/>
                        </a:rPr>
                        <a:t>Principal Scientist</a:t>
                      </a:r>
                      <a:endParaRPr lang="en-US" sz="1100" b="1" i="0" u="none" strike="noStrike" dirty="0">
                        <a:solidFill>
                          <a:srgbClr val="000000"/>
                        </a:solidFill>
                        <a:effectLst/>
                        <a:latin typeface="Calibri" panose="020F0502020204030204" pitchFamily="34" charset="0"/>
                      </a:endParaRPr>
                    </a:p>
                  </a:txBody>
                  <a:tcPr marL="0" marR="0" marT="0" marB="0" anchor="b">
                    <a:solidFill>
                      <a:schemeClr val="accent5">
                        <a:lumMod val="40000"/>
                        <a:lumOff val="60000"/>
                      </a:schemeClr>
                    </a:solidFill>
                  </a:tcPr>
                </a:tc>
                <a:extLst>
                  <a:ext uri="{0D108BD9-81ED-4DB2-BD59-A6C34878D82A}">
                    <a16:rowId xmlns:a16="http://schemas.microsoft.com/office/drawing/2014/main" val="369583616"/>
                  </a:ext>
                </a:extLst>
              </a:tr>
              <a:tr h="535714">
                <a:tc>
                  <a:txBody>
                    <a:bodyPr/>
                    <a:lstStyle/>
                    <a:p>
                      <a:pPr algn="ctr" fontAlgn="ctr"/>
                      <a:r>
                        <a:rPr lang="en-US" sz="1050" b="1" i="0" u="none" strike="noStrike" dirty="0">
                          <a:solidFill>
                            <a:srgbClr val="000000"/>
                          </a:solidFill>
                          <a:effectLst/>
                          <a:latin typeface="Calibri" panose="020F0502020204030204" pitchFamily="34" charset="0"/>
                        </a:rPr>
                        <a:t>Analogy</a:t>
                      </a:r>
                    </a:p>
                  </a:txBody>
                  <a:tcPr marL="0" marR="0" marT="0" marB="0" anchor="ctr"/>
                </a:tc>
                <a:tc>
                  <a:txBody>
                    <a:bodyPr/>
                    <a:lstStyle/>
                    <a:p>
                      <a:pPr algn="l" fontAlgn="ctr"/>
                      <a:r>
                        <a:rPr lang="en-US" sz="1000" b="1" i="0" u="none" strike="noStrike" dirty="0">
                          <a:solidFill>
                            <a:srgbClr val="000000"/>
                          </a:solidFill>
                          <a:effectLst/>
                          <a:latin typeface="Calibri" panose="020F0502020204030204" pitchFamily="34" charset="0"/>
                        </a:rPr>
                        <a:t>Learns about rope and how to tie basic knots</a:t>
                      </a:r>
                    </a:p>
                  </a:txBody>
                  <a:tcPr marL="0" marR="0" marT="0" marB="0" anchor="ctr"/>
                </a:tc>
                <a:tc>
                  <a:txBody>
                    <a:bodyPr/>
                    <a:lstStyle/>
                    <a:p>
                      <a:pPr algn="l" fontAlgn="ctr"/>
                      <a:r>
                        <a:rPr lang="en-US" sz="1000" b="1" i="0" u="none" strike="noStrike" dirty="0">
                          <a:solidFill>
                            <a:srgbClr val="000000"/>
                          </a:solidFill>
                          <a:effectLst/>
                          <a:latin typeface="Calibri" panose="020F0502020204030204" pitchFamily="34" charset="0"/>
                        </a:rPr>
                        <a:t>Can tie basic knots </a:t>
                      </a:r>
                    </a:p>
                    <a:p>
                      <a:pPr algn="l" fontAlgn="ctr"/>
                      <a:r>
                        <a:rPr lang="en-US" sz="1000" b="1" i="0" u="none" strike="noStrike" dirty="0">
                          <a:solidFill>
                            <a:srgbClr val="000000"/>
                          </a:solidFill>
                          <a:effectLst/>
                          <a:latin typeface="Calibri" panose="020F0502020204030204" pitchFamily="34" charset="0"/>
                        </a:rPr>
                        <a:t>Shown complex knots </a:t>
                      </a:r>
                    </a:p>
                    <a:p>
                      <a:pPr algn="l" fontAlgn="ctr"/>
                      <a:endParaRPr lang="en-US" sz="10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000" b="1" i="0" u="none" strike="noStrike" dirty="0">
                          <a:solidFill>
                            <a:srgbClr val="000000"/>
                          </a:solidFill>
                          <a:effectLst/>
                          <a:latin typeface="Calibri" panose="020F0502020204030204" pitchFamily="34" charset="0"/>
                        </a:rPr>
                        <a:t>Calculates rope strength Knows a lot about knots</a:t>
                      </a:r>
                    </a:p>
                  </a:txBody>
                  <a:tcPr marL="0" marR="0" marT="0" marB="0" anchor="ctr"/>
                </a:tc>
                <a:tc>
                  <a:txBody>
                    <a:bodyPr/>
                    <a:lstStyle/>
                    <a:p>
                      <a:pPr algn="l" fontAlgn="ctr"/>
                      <a:r>
                        <a:rPr lang="en-US" sz="1000" b="1" i="0" u="none" strike="noStrike" dirty="0">
                          <a:solidFill>
                            <a:srgbClr val="000000"/>
                          </a:solidFill>
                          <a:effectLst/>
                          <a:latin typeface="Calibri" panose="020F0502020204030204" pitchFamily="34" charset="0"/>
                        </a:rPr>
                        <a:t>Understands rope making</a:t>
                      </a:r>
                    </a:p>
                  </a:txBody>
                  <a:tcPr marL="0" marR="0" marT="0" marB="0" anchor="ctr"/>
                </a:tc>
                <a:tc>
                  <a:txBody>
                    <a:bodyPr/>
                    <a:lstStyle/>
                    <a:p>
                      <a:pPr algn="l" fontAlgn="ctr"/>
                      <a:r>
                        <a:rPr lang="en-US" sz="1000" b="1" i="0" u="none" strike="noStrike" dirty="0">
                          <a:solidFill>
                            <a:srgbClr val="000000"/>
                          </a:solidFill>
                          <a:effectLst/>
                          <a:latin typeface="Calibri" panose="020F0502020204030204" pitchFamily="34" charset="0"/>
                        </a:rPr>
                        <a:t>Knows more about rope than you ever will</a:t>
                      </a:r>
                    </a:p>
                  </a:txBody>
                  <a:tcPr marL="0" marR="0" marT="0" marB="0" anchor="ctr"/>
                </a:tc>
                <a:tc>
                  <a:txBody>
                    <a:bodyPr/>
                    <a:lstStyle/>
                    <a:p>
                      <a:pPr algn="l" fontAlgn="ctr"/>
                      <a:r>
                        <a:rPr lang="en-US" sz="1000" b="1" i="0" u="none" strike="noStrike" dirty="0">
                          <a:solidFill>
                            <a:srgbClr val="000000"/>
                          </a:solidFill>
                          <a:effectLst/>
                          <a:latin typeface="Calibri" panose="020F0502020204030204" pitchFamily="34" charset="0"/>
                        </a:rPr>
                        <a:t>Invented nylon</a:t>
                      </a:r>
                    </a:p>
                  </a:txBody>
                  <a:tcPr marL="0" marR="0" marT="0" marB="0" anchor="ctr"/>
                </a:tc>
                <a:extLst>
                  <a:ext uri="{0D108BD9-81ED-4DB2-BD59-A6C34878D82A}">
                    <a16:rowId xmlns:a16="http://schemas.microsoft.com/office/drawing/2014/main" val="696676302"/>
                  </a:ext>
                </a:extLst>
              </a:tr>
              <a:tr h="535714">
                <a:tc>
                  <a:txBody>
                    <a:bodyPr/>
                    <a:lstStyle/>
                    <a:p>
                      <a:pPr algn="ctr" fontAlgn="ctr"/>
                      <a:r>
                        <a:rPr lang="en-US" sz="1050" b="1" u="none" strike="noStrike" dirty="0">
                          <a:effectLst/>
                        </a:rPr>
                        <a:t>Job Level</a:t>
                      </a:r>
                      <a:endParaRPr lang="en-US" sz="105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900" u="none" strike="noStrike" dirty="0">
                          <a:effectLst/>
                        </a:rPr>
                        <a:t>Applies acquired job skills and company policies and procedures to complete assigned tasks.</a:t>
                      </a:r>
                      <a:endParaRPr lang="en-US" sz="9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900" u="none" strike="noStrike" dirty="0">
                          <a:effectLst/>
                        </a:rPr>
                        <a:t>Obtaining professional expertise, beginning to apply expertise and company policies and procedures to resolve  technical problems.  </a:t>
                      </a:r>
                      <a:endParaRPr lang="en-US" sz="9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900" u="none" strike="noStrike" dirty="0">
                          <a:effectLst/>
                        </a:rPr>
                        <a:t>Developing professional expertise, applies expertise and company policies and procedures to resolve a variety of issues and technical problems.  </a:t>
                      </a:r>
                      <a:endParaRPr lang="en-US" sz="9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900" u="none" strike="noStrike" dirty="0">
                          <a:effectLst/>
                        </a:rPr>
                        <a:t>Uses professional concepts aligning with company policies and procedures to solve a wide range of difficult problems in imaginative and practical ways.</a:t>
                      </a:r>
                      <a:endParaRPr lang="en-US" sz="9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900" u="none" strike="noStrike" dirty="0">
                          <a:effectLst/>
                        </a:rPr>
                        <a:t>Uses professional concepts in accordance with company objectives to solve complex problems in creative and effective ways.  Note:  This is the career level.</a:t>
                      </a:r>
                      <a:endParaRPr lang="en-US" sz="9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900" u="none" strike="noStrike" dirty="0">
                          <a:effectLst/>
                        </a:rPr>
                        <a:t>Demonstrates expertise in the application of scientific principles, theory and experimental design.  Demonstrates expert knowledge of the industry and marketplace, and uses this knowledge to implement projects and strategies. Note:  This level parallels management level 3 on the career ladder.  </a:t>
                      </a:r>
                      <a:endParaRPr lang="en-US" sz="9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703325938"/>
                  </a:ext>
                </a:extLst>
              </a:tr>
              <a:tr h="580357">
                <a:tc>
                  <a:txBody>
                    <a:bodyPr/>
                    <a:lstStyle/>
                    <a:p>
                      <a:pPr algn="ctr" fontAlgn="ctr"/>
                      <a:r>
                        <a:rPr lang="en-US" sz="1050" b="1" u="none" strike="noStrike" dirty="0">
                          <a:effectLst/>
                        </a:rPr>
                        <a:t>Job scope</a:t>
                      </a:r>
                      <a:endParaRPr lang="en-US" sz="1050" b="1"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l" fontAlgn="ctr"/>
                      <a:r>
                        <a:rPr lang="en-US" sz="900" u="none" strike="noStrike" dirty="0">
                          <a:effectLst/>
                        </a:rPr>
                        <a:t>Uses acquired job skills to support scientific staff and lab operations. Works independently to complete assigned tasks</a:t>
                      </a:r>
                      <a:endParaRPr lang="en-US" sz="9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l" fontAlgn="ctr"/>
                      <a:r>
                        <a:rPr lang="en-US" sz="900" u="none" strike="noStrike" dirty="0">
                          <a:effectLst/>
                        </a:rPr>
                        <a:t>Learning the technologies  in the functional area.  Building network with technical experts.  Contributes to procedures and reports.</a:t>
                      </a:r>
                      <a:endParaRPr lang="en-US" sz="9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l" fontAlgn="ctr"/>
                      <a:r>
                        <a:rPr lang="en-US" sz="900" u="none" strike="noStrike" dirty="0">
                          <a:effectLst/>
                        </a:rPr>
                        <a:t>Understands the technologies and application in the functional area.  Can articulate the limitations and benefits of their technology to others. Establishes network with technical experts.  Authors procedures and contributes to reports.</a:t>
                      </a:r>
                      <a:endParaRPr lang="en-US" sz="9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l" fontAlgn="ctr"/>
                      <a:r>
                        <a:rPr lang="en-US" sz="900" u="none" strike="noStrike" dirty="0">
                          <a:effectLst/>
                        </a:rPr>
                        <a:t>Demonstrates knowledge of a subject matter expert (SME) in the functional area,  authors technical reports, and is able to provide technical guidance on multiple projects.  Mentors  Associate Scientists and Technicians, and trains junior staff in routine development policies and trouble shooting of existing procedures. </a:t>
                      </a:r>
                      <a:endParaRPr lang="en-US" sz="9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l" fontAlgn="ctr"/>
                      <a:r>
                        <a:rPr lang="en-US" sz="900" u="none" strike="noStrike" dirty="0">
                          <a:effectLst/>
                        </a:rPr>
                        <a:t>As a subject matter expert (SME) in the functional area,  authors technical and regulatory documents, and represents the functional area on cross functional teams.  Mentors Scientists and Associate Scientists, and trains junior staff in development and trouble shooting new procedures within the broader scope of program development. </a:t>
                      </a:r>
                      <a:endParaRPr lang="en-US" sz="9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l" fontAlgn="ctr"/>
                      <a:r>
                        <a:rPr lang="en-US" sz="900" u="none" strike="noStrike" dirty="0">
                          <a:effectLst/>
                        </a:rPr>
                        <a:t>Demonstrates an in-depth knowledge of the cross-functional processes, policies and resources, and their impact on the Company. Demonstrates the ability to deal with unknowns, and advocates courses of action based on data that are often incomplete.</a:t>
                      </a:r>
                      <a:endParaRPr lang="en-US" sz="9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extLst>
                  <a:ext uri="{0D108BD9-81ED-4DB2-BD59-A6C34878D82A}">
                    <a16:rowId xmlns:a16="http://schemas.microsoft.com/office/drawing/2014/main" val="3611316227"/>
                  </a:ext>
                </a:extLst>
              </a:tr>
              <a:tr h="836012">
                <a:tc>
                  <a:txBody>
                    <a:bodyPr/>
                    <a:lstStyle/>
                    <a:p>
                      <a:pPr algn="ctr" fontAlgn="ctr"/>
                      <a:r>
                        <a:rPr lang="en-US" sz="1050" b="1" u="none" strike="noStrike" dirty="0">
                          <a:effectLst/>
                        </a:rPr>
                        <a:t>Job Complexity</a:t>
                      </a:r>
                      <a:endParaRPr lang="en-US" sz="105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900" u="none" strike="noStrike">
                          <a:effectLst/>
                        </a:rPr>
                        <a:t>Works on assignments that are semi-routine in nature but recognizes the need for occasional deviation from accepted practice.</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900" u="none" strike="noStrike">
                          <a:effectLst/>
                        </a:rPr>
                        <a:t>Works on problems of limited scope.  Follows standard practices and procedures in analyzing situations or data from which answers can be readily obtained. </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900" u="none" strike="noStrike" dirty="0">
                          <a:effectLst/>
                        </a:rPr>
                        <a:t>Works on problems of moderate scope where analysis of situations or data requires a review of a variety of factors.  Independently exercises judgment within defined procedures and practices to determine appropriate action.  Builds productive internal/external working relationships.</a:t>
                      </a:r>
                      <a:endParaRPr lang="en-US" sz="9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900" u="none" strike="noStrike">
                          <a:effectLst/>
                        </a:rPr>
                        <a:t>Demonstrated success in technical proficiency, collaboration with others and independent work. Can anticipate technical project needs and propose alternate solutions to mitigate risk. Works through complex problems and data evaluation  with some coaching.  Exercises judgment within  defined practices and policies in selecting methods, techniques and evaluation criteria for obtaining results.</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900" u="none" strike="noStrike">
                          <a:effectLst/>
                        </a:rPr>
                        <a:t>Demonstrated success in technical proficiency, scientific creativity, collaboration with others and independent thought. Can anticipate project technical needs and identify new technology to mitigate risk. Works on complex problems in which analysis of situations or data requires an in-depth evaluation of various factors.  Exercises judgment within broadly defined practices and policies in selecting methods, techniques and evaluation criteria for obtaining results. Identifies and captures intellectual property</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900" u="none" strike="noStrike" dirty="0">
                          <a:effectLst/>
                        </a:rPr>
                        <a:t>Demonstrated success in technical proficiency, scientific creativity, collaboration with others and independent thought.  Works on extremely complex problems in which analysis of situations or data requires an evaluation of intangible variables. Exercises independent judgment in developing methods, techniques and evaluation criteria for obtaining results. May identify and develop new technologies and capabilities for the company. Demonstrates knowledge of applicable business and regulatory issues and processes.</a:t>
                      </a:r>
                      <a:endParaRPr lang="en-US" sz="9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6564988"/>
                  </a:ext>
                </a:extLst>
              </a:tr>
            </a:tbl>
          </a:graphicData>
        </a:graphic>
      </p:graphicFrame>
      <p:sp>
        <p:nvSpPr>
          <p:cNvPr id="7" name="Slide Number Placeholder 6">
            <a:extLst>
              <a:ext uri="{FF2B5EF4-FFF2-40B4-BE49-F238E27FC236}">
                <a16:creationId xmlns:a16="http://schemas.microsoft.com/office/drawing/2014/main" id="{7C3B2AD1-55DE-4528-B3C4-A6CABB9BDF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506C1-727E-48CD-9AB0-1315E759C1A0}"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5B73E20E-3C5C-443B-BCA6-0117D4E1BD52}"/>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Pfenex Confidential</a:t>
            </a:r>
          </a:p>
        </p:txBody>
      </p:sp>
    </p:spTree>
    <p:extLst>
      <p:ext uri="{BB962C8B-B14F-4D97-AF65-F5344CB8AC3E}">
        <p14:creationId xmlns:p14="http://schemas.microsoft.com/office/powerpoint/2010/main" val="3907247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DF2276-7CFA-46D5-B20B-A4AC56671693}"/>
              </a:ext>
            </a:extLst>
          </p:cNvPr>
          <p:cNvSpPr>
            <a:spLocks noGrp="1"/>
          </p:cNvSpPr>
          <p:nvPr>
            <p:ph type="body" sz="quarter" idx="13"/>
          </p:nvPr>
        </p:nvSpPr>
        <p:spPr/>
        <p:txBody>
          <a:bodyPr>
            <a:normAutofit/>
          </a:bodyPr>
          <a:lstStyle/>
          <a:p>
            <a:r>
              <a:rPr lang="en-US" sz="2800" b="0" dirty="0"/>
              <a:t>Scientific Track Career Ladder (</a:t>
            </a:r>
            <a:r>
              <a:rPr lang="en-US" sz="2800" b="0" dirty="0" err="1"/>
              <a:t>cont</a:t>
            </a:r>
            <a:r>
              <a:rPr lang="en-US" sz="2800" b="0" dirty="0"/>
              <a:t>)</a:t>
            </a:r>
          </a:p>
        </p:txBody>
      </p:sp>
      <p:graphicFrame>
        <p:nvGraphicFramePr>
          <p:cNvPr id="4" name="Table 3">
            <a:extLst>
              <a:ext uri="{FF2B5EF4-FFF2-40B4-BE49-F238E27FC236}">
                <a16:creationId xmlns:a16="http://schemas.microsoft.com/office/drawing/2014/main" id="{B5A38EB2-1628-4710-A7C3-150556AAC668}"/>
              </a:ext>
            </a:extLst>
          </p:cNvPr>
          <p:cNvGraphicFramePr>
            <a:graphicFrameLocks noGrp="1"/>
          </p:cNvGraphicFramePr>
          <p:nvPr>
            <p:extLst>
              <p:ext uri="{D42A27DB-BD31-4B8C-83A1-F6EECF244321}">
                <p14:modId xmlns:p14="http://schemas.microsoft.com/office/powerpoint/2010/main" val="664781172"/>
              </p:ext>
            </p:extLst>
          </p:nvPr>
        </p:nvGraphicFramePr>
        <p:xfrm>
          <a:off x="224393" y="1482363"/>
          <a:ext cx="11656477" cy="3641840"/>
        </p:xfrm>
        <a:graphic>
          <a:graphicData uri="http://schemas.openxmlformats.org/drawingml/2006/table">
            <a:tbl>
              <a:tblPr>
                <a:tableStyleId>{5C22544A-7EE6-4342-B048-85BDC9FD1C3A}</a:tableStyleId>
              </a:tblPr>
              <a:tblGrid>
                <a:gridCol w="1174458">
                  <a:extLst>
                    <a:ext uri="{9D8B030D-6E8A-4147-A177-3AD203B41FA5}">
                      <a16:colId xmlns:a16="http://schemas.microsoft.com/office/drawing/2014/main" val="2448810955"/>
                    </a:ext>
                  </a:extLst>
                </a:gridCol>
                <a:gridCol w="1501630">
                  <a:extLst>
                    <a:ext uri="{9D8B030D-6E8A-4147-A177-3AD203B41FA5}">
                      <a16:colId xmlns:a16="http://schemas.microsoft.com/office/drawing/2014/main" val="92688457"/>
                    </a:ext>
                  </a:extLst>
                </a:gridCol>
                <a:gridCol w="1426128">
                  <a:extLst>
                    <a:ext uri="{9D8B030D-6E8A-4147-A177-3AD203B41FA5}">
                      <a16:colId xmlns:a16="http://schemas.microsoft.com/office/drawing/2014/main" val="3070939067"/>
                    </a:ext>
                  </a:extLst>
                </a:gridCol>
                <a:gridCol w="1484852">
                  <a:extLst>
                    <a:ext uri="{9D8B030D-6E8A-4147-A177-3AD203B41FA5}">
                      <a16:colId xmlns:a16="http://schemas.microsoft.com/office/drawing/2014/main" val="1258823815"/>
                    </a:ext>
                  </a:extLst>
                </a:gridCol>
                <a:gridCol w="1946245">
                  <a:extLst>
                    <a:ext uri="{9D8B030D-6E8A-4147-A177-3AD203B41FA5}">
                      <a16:colId xmlns:a16="http://schemas.microsoft.com/office/drawing/2014/main" val="3993664238"/>
                    </a:ext>
                  </a:extLst>
                </a:gridCol>
                <a:gridCol w="2038525">
                  <a:extLst>
                    <a:ext uri="{9D8B030D-6E8A-4147-A177-3AD203B41FA5}">
                      <a16:colId xmlns:a16="http://schemas.microsoft.com/office/drawing/2014/main" val="4010441629"/>
                    </a:ext>
                  </a:extLst>
                </a:gridCol>
                <a:gridCol w="2084639">
                  <a:extLst>
                    <a:ext uri="{9D8B030D-6E8A-4147-A177-3AD203B41FA5}">
                      <a16:colId xmlns:a16="http://schemas.microsoft.com/office/drawing/2014/main" val="251342966"/>
                    </a:ext>
                  </a:extLst>
                </a:gridCol>
              </a:tblGrid>
              <a:tr h="350000">
                <a:tc>
                  <a:txBody>
                    <a:bodyPr/>
                    <a:lstStyle/>
                    <a:p>
                      <a:pPr algn="ctr" fontAlgn="b"/>
                      <a:r>
                        <a:rPr lang="en-US" sz="1050" b="1" u="none" strike="noStrike" dirty="0">
                          <a:effectLst/>
                        </a:rPr>
                        <a:t>Job Dimensions:</a:t>
                      </a:r>
                      <a:endParaRPr lang="en-US" sz="1050" b="1" i="0" u="none" strike="noStrike" dirty="0">
                        <a:solidFill>
                          <a:srgbClr val="000000"/>
                        </a:solidFill>
                        <a:effectLst/>
                        <a:latin typeface="Calibri" panose="020F0502020204030204" pitchFamily="34" charset="0"/>
                      </a:endParaRPr>
                    </a:p>
                  </a:txBody>
                  <a:tcPr marL="0" marR="0" marT="0" marB="0" anchor="b">
                    <a:solidFill>
                      <a:schemeClr val="accent5">
                        <a:lumMod val="40000"/>
                        <a:lumOff val="60000"/>
                      </a:schemeClr>
                    </a:solidFill>
                  </a:tcPr>
                </a:tc>
                <a:tc>
                  <a:txBody>
                    <a:bodyPr/>
                    <a:lstStyle/>
                    <a:p>
                      <a:pPr algn="ctr" fontAlgn="b"/>
                      <a:r>
                        <a:rPr lang="en-US" sz="1100" b="1" u="none" strike="noStrike" dirty="0">
                          <a:effectLst/>
                        </a:rPr>
                        <a:t>Technician </a:t>
                      </a:r>
                      <a:endParaRPr lang="en-US" sz="1100" b="1" i="0" u="none" strike="noStrike" dirty="0">
                        <a:solidFill>
                          <a:srgbClr val="000000"/>
                        </a:solidFill>
                        <a:effectLst/>
                        <a:latin typeface="Calibri" panose="020F0502020204030204" pitchFamily="34" charset="0"/>
                      </a:endParaRPr>
                    </a:p>
                  </a:txBody>
                  <a:tcPr marL="0" marR="0" marT="0" marB="0" anchor="b">
                    <a:solidFill>
                      <a:schemeClr val="accent5">
                        <a:lumMod val="40000"/>
                        <a:lumOff val="60000"/>
                      </a:schemeClr>
                    </a:solidFill>
                  </a:tcPr>
                </a:tc>
                <a:tc>
                  <a:txBody>
                    <a:bodyPr/>
                    <a:lstStyle/>
                    <a:p>
                      <a:pPr algn="ctr" fontAlgn="b"/>
                      <a:r>
                        <a:rPr lang="en-US" sz="1100" b="1" u="none" strike="noStrike">
                          <a:effectLst/>
                        </a:rPr>
                        <a:t>Associate Scientist I</a:t>
                      </a:r>
                      <a:endParaRPr lang="en-US" sz="1100" b="1" i="0" u="none" strike="noStrike">
                        <a:solidFill>
                          <a:srgbClr val="000000"/>
                        </a:solidFill>
                        <a:effectLst/>
                        <a:latin typeface="Calibri" panose="020F0502020204030204" pitchFamily="34" charset="0"/>
                      </a:endParaRPr>
                    </a:p>
                  </a:txBody>
                  <a:tcPr marL="0" marR="0" marT="0" marB="0" anchor="b">
                    <a:solidFill>
                      <a:schemeClr val="accent5">
                        <a:lumMod val="40000"/>
                        <a:lumOff val="60000"/>
                      </a:schemeClr>
                    </a:solidFill>
                  </a:tcPr>
                </a:tc>
                <a:tc>
                  <a:txBody>
                    <a:bodyPr/>
                    <a:lstStyle/>
                    <a:p>
                      <a:pPr algn="ctr" fontAlgn="ctr"/>
                      <a:r>
                        <a:rPr lang="en-US" sz="1100" b="1" u="none" strike="noStrike" dirty="0">
                          <a:effectLst/>
                        </a:rPr>
                        <a:t>Associate Scientist II</a:t>
                      </a:r>
                      <a:endParaRPr lang="en-US" sz="1100" b="1" i="0" u="none" strike="noStrike" dirty="0">
                        <a:solidFill>
                          <a:srgbClr val="000000"/>
                        </a:solidFill>
                        <a:effectLst/>
                        <a:latin typeface="Calibri" panose="020F0502020204030204" pitchFamily="34" charset="0"/>
                      </a:endParaRPr>
                    </a:p>
                  </a:txBody>
                  <a:tcPr marL="0" marR="0" marT="0" marB="0" anchor="b">
                    <a:solidFill>
                      <a:schemeClr val="accent5">
                        <a:lumMod val="40000"/>
                        <a:lumOff val="60000"/>
                      </a:schemeClr>
                    </a:solidFill>
                  </a:tcPr>
                </a:tc>
                <a:tc>
                  <a:txBody>
                    <a:bodyPr/>
                    <a:lstStyle/>
                    <a:p>
                      <a:pPr algn="ctr" fontAlgn="b"/>
                      <a:r>
                        <a:rPr lang="en-US" sz="1100" b="1" u="none" strike="noStrike" dirty="0">
                          <a:effectLst/>
                        </a:rPr>
                        <a:t>Scientist</a:t>
                      </a:r>
                      <a:endParaRPr lang="en-US" sz="1100" b="1" i="0" u="none" strike="noStrike" dirty="0">
                        <a:solidFill>
                          <a:srgbClr val="000000"/>
                        </a:solidFill>
                        <a:effectLst/>
                        <a:latin typeface="Calibri" panose="020F0502020204030204" pitchFamily="34" charset="0"/>
                      </a:endParaRPr>
                    </a:p>
                  </a:txBody>
                  <a:tcPr marL="0" marR="0" marT="0" marB="0" anchor="b">
                    <a:solidFill>
                      <a:schemeClr val="accent5">
                        <a:lumMod val="40000"/>
                        <a:lumOff val="60000"/>
                      </a:schemeClr>
                    </a:solidFill>
                  </a:tcPr>
                </a:tc>
                <a:tc>
                  <a:txBody>
                    <a:bodyPr/>
                    <a:lstStyle/>
                    <a:p>
                      <a:pPr algn="ctr" fontAlgn="b"/>
                      <a:r>
                        <a:rPr lang="en-US" sz="1100" b="1" u="none" strike="noStrike" dirty="0">
                          <a:effectLst/>
                        </a:rPr>
                        <a:t>Senior Scientist (Career Level)</a:t>
                      </a:r>
                      <a:endParaRPr lang="en-US" sz="1100" b="1" i="0" u="none" strike="noStrike" dirty="0">
                        <a:solidFill>
                          <a:srgbClr val="000000"/>
                        </a:solidFill>
                        <a:effectLst/>
                        <a:latin typeface="Calibri" panose="020F0502020204030204" pitchFamily="34" charset="0"/>
                      </a:endParaRPr>
                    </a:p>
                  </a:txBody>
                  <a:tcPr marL="0" marR="0" marT="0" marB="0" anchor="b">
                    <a:solidFill>
                      <a:schemeClr val="accent5">
                        <a:lumMod val="40000"/>
                        <a:lumOff val="60000"/>
                      </a:schemeClr>
                    </a:solidFill>
                  </a:tcPr>
                </a:tc>
                <a:tc>
                  <a:txBody>
                    <a:bodyPr/>
                    <a:lstStyle/>
                    <a:p>
                      <a:pPr algn="ctr" fontAlgn="b"/>
                      <a:r>
                        <a:rPr lang="en-US" sz="1100" b="1" u="none" strike="noStrike" dirty="0">
                          <a:effectLst/>
                        </a:rPr>
                        <a:t>Principal Scientist</a:t>
                      </a:r>
                      <a:endParaRPr lang="en-US" sz="1100" b="1" i="0" u="none" strike="noStrike" dirty="0">
                        <a:solidFill>
                          <a:srgbClr val="000000"/>
                        </a:solidFill>
                        <a:effectLst/>
                        <a:latin typeface="Calibri" panose="020F0502020204030204" pitchFamily="34" charset="0"/>
                      </a:endParaRPr>
                    </a:p>
                  </a:txBody>
                  <a:tcPr marL="0" marR="0" marT="0" marB="0" anchor="b">
                    <a:solidFill>
                      <a:schemeClr val="accent5">
                        <a:lumMod val="40000"/>
                        <a:lumOff val="60000"/>
                      </a:schemeClr>
                    </a:solidFill>
                  </a:tcPr>
                </a:tc>
                <a:extLst>
                  <a:ext uri="{0D108BD9-81ED-4DB2-BD59-A6C34878D82A}">
                    <a16:rowId xmlns:a16="http://schemas.microsoft.com/office/drawing/2014/main" val="2236683938"/>
                  </a:ext>
                </a:extLst>
              </a:tr>
              <a:tr h="350000">
                <a:tc>
                  <a:txBody>
                    <a:bodyPr/>
                    <a:lstStyle/>
                    <a:p>
                      <a:pPr algn="ctr" fontAlgn="ctr"/>
                      <a:r>
                        <a:rPr lang="en-US" sz="900" b="1" u="none" strike="noStrike" dirty="0">
                          <a:effectLst/>
                        </a:rPr>
                        <a:t>Supervision</a:t>
                      </a:r>
                      <a:endParaRPr lang="en-US" sz="9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900" u="none" strike="noStrike" dirty="0">
                          <a:effectLst/>
                        </a:rPr>
                        <a:t>Normally follows established procedures on routine work, requires instructions only on new assignments.</a:t>
                      </a:r>
                      <a:endParaRPr lang="en-US" sz="9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900" u="none" strike="noStrike">
                          <a:effectLst/>
                        </a:rPr>
                        <a:t>Normally receives detailed instructions on all work.</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900" u="none" strike="noStrike">
                          <a:effectLst/>
                        </a:rPr>
                        <a:t>Normally receives general instructions on routine work, and detailed instructions on new assignments.</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900" u="none" strike="noStrike">
                          <a:effectLst/>
                        </a:rPr>
                        <a:t>Normally receives no instructions on routine work, and general instructions on new assignments. Receives some assistance in the development of new procedures or new technologies.</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900" u="none" strike="noStrike">
                          <a:effectLst/>
                        </a:rPr>
                        <a:t>Determines methods and procedures on new assignments and  provides guidance to junior staff members.</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900" u="none" strike="noStrike" dirty="0">
                          <a:effectLst/>
                        </a:rPr>
                        <a:t>Acts independently to determine methods and procedures on new assignments.  May oversee and manage the activities of junior staff- primary role is an individual contributor.</a:t>
                      </a:r>
                      <a:endParaRPr lang="en-US" sz="9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133946774"/>
                  </a:ext>
                </a:extLst>
              </a:tr>
              <a:tr h="664137">
                <a:tc>
                  <a:txBody>
                    <a:bodyPr/>
                    <a:lstStyle/>
                    <a:p>
                      <a:pPr algn="ctr" fontAlgn="ctr"/>
                      <a:r>
                        <a:rPr lang="en-US" sz="900" b="1" u="none" strike="noStrike" dirty="0">
                          <a:effectLst/>
                        </a:rPr>
                        <a:t>Communication/ Interpersonal skills/ Influence</a:t>
                      </a:r>
                      <a:endParaRPr lang="en-US" sz="900" b="1"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l" fontAlgn="ctr"/>
                      <a:r>
                        <a:rPr lang="en-US" sz="900" u="none" strike="noStrike" dirty="0">
                          <a:effectLst/>
                        </a:rPr>
                        <a:t>Proactively seeks feedback from laboratory personnel to understand experimental needs. Communicates laboratory/ equipment needs to supervisor ensuring smooth operation of experiments.</a:t>
                      </a:r>
                      <a:endParaRPr lang="en-US" sz="9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l" fontAlgn="ctr"/>
                      <a:r>
                        <a:rPr lang="en-US" sz="900" u="none" strike="noStrike" dirty="0">
                          <a:effectLst/>
                        </a:rPr>
                        <a:t>Builds relationships with team members. Developing effective verbal and written communication skills by effectively assimilating feedback from more senior level scientists and managers</a:t>
                      </a:r>
                      <a:endParaRPr lang="en-US" sz="9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l" fontAlgn="ctr"/>
                      <a:r>
                        <a:rPr lang="en-US" sz="900" u="none" strike="noStrike">
                          <a:effectLst/>
                        </a:rPr>
                        <a:t>Provides clear and concise technical reports, emails, and presentations with some coaching.  Receives feedback and is able to incorporate into revised communications in a timely fashion.  Works well in a team environment.</a:t>
                      </a:r>
                      <a:endParaRPr lang="en-US" sz="900" b="0" i="0" u="none" strike="noStrike">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l" fontAlgn="ctr"/>
                      <a:r>
                        <a:rPr lang="en-US" sz="900" u="none" strike="noStrike">
                          <a:effectLst/>
                        </a:rPr>
                        <a:t>Provides clear and concise technical reports, emails, and presentations with some coaching.  Receives feedback and is able to incorporate into revised communications in a timely fashion.  Works well in a team environment, and is able to motivate junior members to reach project objectives.</a:t>
                      </a:r>
                      <a:endParaRPr lang="en-US" sz="900" b="0" i="0" u="none" strike="noStrike">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l" fontAlgn="ctr"/>
                      <a:r>
                        <a:rPr lang="en-US" sz="900" u="none" strike="noStrike" dirty="0">
                          <a:effectLst/>
                        </a:rPr>
                        <a:t>Consistently provides clear,  concise technical reports, emails and presentations with few errors.  Demonstrated ability to listen to others' responses and feedback to adjust  content of communications appropriately. Is able to represent the company  externally in their technical area</a:t>
                      </a:r>
                      <a:endParaRPr lang="en-US" sz="9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l" fontAlgn="ctr"/>
                      <a:r>
                        <a:rPr lang="en-US" sz="900" u="none" strike="noStrike" dirty="0">
                          <a:effectLst/>
                        </a:rPr>
                        <a:t>Is viewed as the technical SME from outside the company. Understands the organization and is able to represent the company to external collaborators. Consistently provides clear, concise technical reports, emails and presentations with few errors. Demonstrated ability to listen to others' responses and feedback to adjust  content of communications appropriately, particularly in communication with senior management</a:t>
                      </a:r>
                      <a:endParaRPr lang="en-US" sz="9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extLst>
                  <a:ext uri="{0D108BD9-81ED-4DB2-BD59-A6C34878D82A}">
                    <a16:rowId xmlns:a16="http://schemas.microsoft.com/office/drawing/2014/main" val="3869794616"/>
                  </a:ext>
                </a:extLst>
              </a:tr>
              <a:tr h="625000">
                <a:tc>
                  <a:txBody>
                    <a:bodyPr/>
                    <a:lstStyle/>
                    <a:p>
                      <a:pPr algn="ctr" fontAlgn="ctr"/>
                      <a:r>
                        <a:rPr lang="en-US" sz="900" b="1" u="none" strike="noStrike" dirty="0">
                          <a:effectLst/>
                        </a:rPr>
                        <a:t>Leadership</a:t>
                      </a:r>
                      <a:endParaRPr lang="en-US" sz="9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900" u="none" strike="noStrike">
                          <a:effectLst/>
                        </a:rPr>
                        <a:t>Demonstrated independence to perform routine work.  </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900" u="none" strike="noStrike" dirty="0">
                          <a:effectLst/>
                        </a:rPr>
                        <a:t>Is a contributing team member and can independently execute a well defined project.</a:t>
                      </a:r>
                      <a:endParaRPr lang="en-US" sz="9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900" u="none" strike="noStrike" dirty="0">
                          <a:effectLst/>
                        </a:rPr>
                        <a:t>Is a contributing team member and can lead a small technical sub team of a larger well defined project.</a:t>
                      </a:r>
                      <a:endParaRPr lang="en-US" sz="9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900" u="none" strike="noStrike" dirty="0">
                          <a:effectLst/>
                        </a:rPr>
                        <a:t>Is recognized as a technical leader in the functional area.  Able to provide clear directions and set expectations for junior members of the team; beginning cross functional leadership.  Coordinates with other functional departments to meet project timelines.</a:t>
                      </a:r>
                      <a:endParaRPr lang="en-US" sz="9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900" u="none" strike="noStrike" dirty="0">
                          <a:effectLst/>
                        </a:rPr>
                        <a:t> Mentors  junior staff. Shows demonstrated cross functional leadership skills with an ability to communicate clear project goals and expectations.  Able to lead projects by defining scope and deliverables across functional areas.</a:t>
                      </a:r>
                      <a:endParaRPr lang="en-US" sz="9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900" u="none" strike="noStrike" dirty="0">
                          <a:effectLst/>
                        </a:rPr>
                        <a:t>Creates an innovation-friendly workplace by taking risks, bringing in novel ideas and technologies, and leveraging learnings from other functions, businesses, and the external scientific community.</a:t>
                      </a:r>
                      <a:br>
                        <a:rPr lang="en-US" sz="900" u="none" strike="noStrike" dirty="0">
                          <a:effectLst/>
                        </a:rPr>
                      </a:br>
                      <a:r>
                        <a:rPr lang="en-US" sz="900" u="none" strike="noStrike" dirty="0">
                          <a:effectLst/>
                        </a:rPr>
                        <a:t>Understands what capability needs the organization has, and anticipates future needs.  Is a key resource for selecting and developing scientific talent. </a:t>
                      </a:r>
                      <a:endParaRPr lang="en-US" sz="9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088461646"/>
                  </a:ext>
                </a:extLst>
              </a:tr>
            </a:tbl>
          </a:graphicData>
        </a:graphic>
      </p:graphicFrame>
      <p:sp>
        <p:nvSpPr>
          <p:cNvPr id="6" name="Slide Number Placeholder 5">
            <a:extLst>
              <a:ext uri="{FF2B5EF4-FFF2-40B4-BE49-F238E27FC236}">
                <a16:creationId xmlns:a16="http://schemas.microsoft.com/office/drawing/2014/main" id="{F78C1FE8-E204-454E-A105-A68A6F7B60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506C1-727E-48CD-9AB0-1315E759C1A0}"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Footer Placeholder 6">
            <a:extLst>
              <a:ext uri="{FF2B5EF4-FFF2-40B4-BE49-F238E27FC236}">
                <a16:creationId xmlns:a16="http://schemas.microsoft.com/office/drawing/2014/main" id="{4B35FB3B-6945-4CA5-BE5D-929B26743F2B}"/>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Pfenex Confidential</a:t>
            </a:r>
          </a:p>
        </p:txBody>
      </p:sp>
    </p:spTree>
    <p:extLst>
      <p:ext uri="{BB962C8B-B14F-4D97-AF65-F5344CB8AC3E}">
        <p14:creationId xmlns:p14="http://schemas.microsoft.com/office/powerpoint/2010/main" val="3640061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6417B1-089F-4B7B-9044-37ECCA74E16B}"/>
              </a:ext>
            </a:extLst>
          </p:cNvPr>
          <p:cNvSpPr>
            <a:spLocks noGrp="1"/>
          </p:cNvSpPr>
          <p:nvPr>
            <p:ph type="title"/>
          </p:nvPr>
        </p:nvSpPr>
        <p:spPr>
          <a:xfrm>
            <a:off x="778207" y="301259"/>
            <a:ext cx="10515600" cy="1212100"/>
          </a:xfrm>
        </p:spPr>
        <p:txBody>
          <a:bodyPr>
            <a:normAutofit/>
          </a:bodyPr>
          <a:lstStyle/>
          <a:p>
            <a:r>
              <a:rPr lang="en-US" sz="4400" dirty="0"/>
              <a:t>Agenda </a:t>
            </a:r>
          </a:p>
        </p:txBody>
      </p:sp>
      <p:sp>
        <p:nvSpPr>
          <p:cNvPr id="5" name="TextBox 4">
            <a:extLst>
              <a:ext uri="{FF2B5EF4-FFF2-40B4-BE49-F238E27FC236}">
                <a16:creationId xmlns:a16="http://schemas.microsoft.com/office/drawing/2014/main" id="{4BA34F0F-8D73-4318-946E-BDB10D38F163}"/>
              </a:ext>
            </a:extLst>
          </p:cNvPr>
          <p:cNvSpPr txBox="1"/>
          <p:nvPr/>
        </p:nvSpPr>
        <p:spPr>
          <a:xfrm>
            <a:off x="778207" y="1853739"/>
            <a:ext cx="7900280" cy="3060325"/>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en-US" sz="2800" dirty="0">
                <a:solidFill>
                  <a:srgbClr val="0E2222"/>
                </a:solidFill>
                <a:latin typeface="Calibri Light" panose="020F0302020204030204"/>
              </a:rPr>
              <a:t>Performance Management Philosophy</a:t>
            </a:r>
          </a:p>
          <a:p>
            <a:pPr marL="228600" lvl="0" indent="-228600">
              <a:lnSpc>
                <a:spcPct val="90000"/>
              </a:lnSpc>
              <a:spcBef>
                <a:spcPts val="1000"/>
              </a:spcBef>
              <a:buFont typeface="Arial" panose="020B0604020202020204" pitchFamily="34" charset="0"/>
              <a:buChar char="•"/>
            </a:pPr>
            <a:r>
              <a:rPr lang="en-US" sz="2800" dirty="0">
                <a:solidFill>
                  <a:srgbClr val="0E2222"/>
                </a:solidFill>
                <a:latin typeface="Calibri Light" panose="020F0302020204030204"/>
              </a:rPr>
              <a:t>Keys to Individual Development</a:t>
            </a:r>
          </a:p>
          <a:p>
            <a:pPr marL="228600" lvl="0" indent="-228600">
              <a:lnSpc>
                <a:spcPct val="90000"/>
              </a:lnSpc>
              <a:spcBef>
                <a:spcPts val="1000"/>
              </a:spcBef>
              <a:buFont typeface="Arial" panose="020B0604020202020204" pitchFamily="34" charset="0"/>
              <a:buChar char="•"/>
            </a:pPr>
            <a:r>
              <a:rPr lang="en-US" sz="2800" dirty="0">
                <a:solidFill>
                  <a:srgbClr val="0E2222"/>
                </a:solidFill>
                <a:latin typeface="Calibri Light" panose="020F0302020204030204"/>
              </a:rPr>
              <a:t>Individual Development Plan</a:t>
            </a:r>
          </a:p>
          <a:p>
            <a:pPr marL="228600" lvl="0" indent="-228600">
              <a:lnSpc>
                <a:spcPct val="90000"/>
              </a:lnSpc>
              <a:spcBef>
                <a:spcPts val="1000"/>
              </a:spcBef>
              <a:buFont typeface="Arial" panose="020B0604020202020204" pitchFamily="34" charset="0"/>
              <a:buChar char="•"/>
            </a:pPr>
            <a:r>
              <a:rPr lang="en-US" sz="2800" dirty="0">
                <a:solidFill>
                  <a:srgbClr val="0E2222"/>
                </a:solidFill>
                <a:latin typeface="Calibri Light" panose="020F0302020204030204"/>
              </a:rPr>
              <a:t>How to Write an IDP</a:t>
            </a:r>
          </a:p>
          <a:p>
            <a:pPr marL="228600" lvl="0" indent="-228600">
              <a:lnSpc>
                <a:spcPct val="90000"/>
              </a:lnSpc>
              <a:spcBef>
                <a:spcPts val="1000"/>
              </a:spcBef>
              <a:buFont typeface="Arial" panose="020B0604020202020204" pitchFamily="34" charset="0"/>
              <a:buChar char="•"/>
            </a:pPr>
            <a:r>
              <a:rPr lang="en-US" sz="2800" dirty="0">
                <a:solidFill>
                  <a:srgbClr val="0E2222"/>
                </a:solidFill>
                <a:latin typeface="Calibri Light" panose="020F0302020204030204"/>
              </a:rPr>
              <a:t>Career Ladders</a:t>
            </a:r>
          </a:p>
          <a:p>
            <a:pPr marL="228600" lvl="0" indent="-228600">
              <a:lnSpc>
                <a:spcPct val="90000"/>
              </a:lnSpc>
              <a:spcBef>
                <a:spcPts val="1000"/>
              </a:spcBef>
              <a:buFont typeface="Arial" panose="020B0604020202020204" pitchFamily="34" charset="0"/>
              <a:buChar char="•"/>
            </a:pPr>
            <a:r>
              <a:rPr lang="en-US" sz="2800" dirty="0">
                <a:solidFill>
                  <a:srgbClr val="0E2222"/>
                </a:solidFill>
                <a:latin typeface="Calibri Light" panose="020F0302020204030204"/>
              </a:rPr>
              <a:t>Next Steps</a:t>
            </a:r>
          </a:p>
        </p:txBody>
      </p:sp>
    </p:spTree>
    <p:extLst>
      <p:ext uri="{BB962C8B-B14F-4D97-AF65-F5344CB8AC3E}">
        <p14:creationId xmlns:p14="http://schemas.microsoft.com/office/powerpoint/2010/main" val="3773901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2B7F2C-BFE7-4704-B713-791C631EC2FE}"/>
              </a:ext>
            </a:extLst>
          </p:cNvPr>
          <p:cNvSpPr>
            <a:spLocks noGrp="1"/>
          </p:cNvSpPr>
          <p:nvPr>
            <p:ph type="body" sz="quarter" idx="13"/>
          </p:nvPr>
        </p:nvSpPr>
        <p:spPr/>
        <p:txBody>
          <a:bodyPr>
            <a:normAutofit/>
          </a:bodyPr>
          <a:lstStyle/>
          <a:p>
            <a:r>
              <a:rPr lang="en-US" sz="2800" b="0" dirty="0"/>
              <a:t>Non R&amp;D Management Career Ladder</a:t>
            </a:r>
          </a:p>
        </p:txBody>
      </p:sp>
      <p:graphicFrame>
        <p:nvGraphicFramePr>
          <p:cNvPr id="4" name="Table 3">
            <a:extLst>
              <a:ext uri="{FF2B5EF4-FFF2-40B4-BE49-F238E27FC236}">
                <a16:creationId xmlns:a16="http://schemas.microsoft.com/office/drawing/2014/main" id="{F643157E-E8CE-4755-9093-22C2E8E4B525}"/>
              </a:ext>
            </a:extLst>
          </p:cNvPr>
          <p:cNvGraphicFramePr>
            <a:graphicFrameLocks noGrp="1"/>
          </p:cNvGraphicFramePr>
          <p:nvPr>
            <p:extLst>
              <p:ext uri="{D42A27DB-BD31-4B8C-83A1-F6EECF244321}">
                <p14:modId xmlns:p14="http://schemas.microsoft.com/office/powerpoint/2010/main" val="2950985946"/>
              </p:ext>
            </p:extLst>
          </p:nvPr>
        </p:nvGraphicFramePr>
        <p:xfrm>
          <a:off x="448785" y="1005585"/>
          <a:ext cx="11207694" cy="5478780"/>
        </p:xfrm>
        <a:graphic>
          <a:graphicData uri="http://schemas.openxmlformats.org/drawingml/2006/table">
            <a:tbl>
              <a:tblPr>
                <a:tableStyleId>{5C22544A-7EE6-4342-B048-85BDC9FD1C3A}</a:tableStyleId>
              </a:tblPr>
              <a:tblGrid>
                <a:gridCol w="822667">
                  <a:extLst>
                    <a:ext uri="{9D8B030D-6E8A-4147-A177-3AD203B41FA5}">
                      <a16:colId xmlns:a16="http://schemas.microsoft.com/office/drawing/2014/main" val="1668152176"/>
                    </a:ext>
                  </a:extLst>
                </a:gridCol>
                <a:gridCol w="1552337">
                  <a:extLst>
                    <a:ext uri="{9D8B030D-6E8A-4147-A177-3AD203B41FA5}">
                      <a16:colId xmlns:a16="http://schemas.microsoft.com/office/drawing/2014/main" val="1137530994"/>
                    </a:ext>
                  </a:extLst>
                </a:gridCol>
                <a:gridCol w="2003016">
                  <a:extLst>
                    <a:ext uri="{9D8B030D-6E8A-4147-A177-3AD203B41FA5}">
                      <a16:colId xmlns:a16="http://schemas.microsoft.com/office/drawing/2014/main" val="2218961368"/>
                    </a:ext>
                  </a:extLst>
                </a:gridCol>
                <a:gridCol w="1878330">
                  <a:extLst>
                    <a:ext uri="{9D8B030D-6E8A-4147-A177-3AD203B41FA5}">
                      <a16:colId xmlns:a16="http://schemas.microsoft.com/office/drawing/2014/main" val="1257465250"/>
                    </a:ext>
                  </a:extLst>
                </a:gridCol>
                <a:gridCol w="1650448">
                  <a:extLst>
                    <a:ext uri="{9D8B030D-6E8A-4147-A177-3AD203B41FA5}">
                      <a16:colId xmlns:a16="http://schemas.microsoft.com/office/drawing/2014/main" val="3126099774"/>
                    </a:ext>
                  </a:extLst>
                </a:gridCol>
                <a:gridCol w="1650448">
                  <a:extLst>
                    <a:ext uri="{9D8B030D-6E8A-4147-A177-3AD203B41FA5}">
                      <a16:colId xmlns:a16="http://schemas.microsoft.com/office/drawing/2014/main" val="1062774572"/>
                    </a:ext>
                  </a:extLst>
                </a:gridCol>
                <a:gridCol w="1650448">
                  <a:extLst>
                    <a:ext uri="{9D8B030D-6E8A-4147-A177-3AD203B41FA5}">
                      <a16:colId xmlns:a16="http://schemas.microsoft.com/office/drawing/2014/main" val="655395552"/>
                    </a:ext>
                  </a:extLst>
                </a:gridCol>
              </a:tblGrid>
              <a:tr h="89411">
                <a:tc>
                  <a:txBody>
                    <a:bodyPr/>
                    <a:lstStyle/>
                    <a:p>
                      <a:pPr algn="ctr" fontAlgn="b"/>
                      <a:r>
                        <a:rPr lang="en-US" sz="1050" b="1" u="none" strike="noStrike" dirty="0">
                          <a:effectLst/>
                        </a:rPr>
                        <a:t>Job Dimensions:</a:t>
                      </a:r>
                      <a:endParaRPr lang="en-US" sz="1050" b="1" i="0" u="none" strike="noStrike" dirty="0">
                        <a:solidFill>
                          <a:srgbClr val="000000"/>
                        </a:solidFill>
                        <a:effectLst/>
                        <a:latin typeface="Calibri" panose="020F0502020204030204" pitchFamily="34" charset="0"/>
                      </a:endParaRPr>
                    </a:p>
                  </a:txBody>
                  <a:tcPr marL="0" marR="0" marT="0" marB="0" anchor="b">
                    <a:solidFill>
                      <a:schemeClr val="accent5">
                        <a:lumMod val="40000"/>
                        <a:lumOff val="60000"/>
                      </a:schemeClr>
                    </a:solidFill>
                  </a:tcPr>
                </a:tc>
                <a:tc>
                  <a:txBody>
                    <a:bodyPr/>
                    <a:lstStyle/>
                    <a:p>
                      <a:pPr algn="l" fontAlgn="b"/>
                      <a:r>
                        <a:rPr lang="en-US" sz="1200" b="1" i="0" u="none" strike="noStrike">
                          <a:solidFill>
                            <a:srgbClr val="000000"/>
                          </a:solidFill>
                          <a:effectLst/>
                          <a:latin typeface="Calibri" panose="020F0502020204030204" pitchFamily="34" charset="0"/>
                        </a:rPr>
                        <a:t>Supervisor</a:t>
                      </a:r>
                    </a:p>
                  </a:txBody>
                  <a:tcPr marL="7620" marR="7620" marT="7620" marB="0" anchor="b">
                    <a:solidFill>
                      <a:schemeClr val="accent5">
                        <a:lumMod val="40000"/>
                        <a:lumOff val="60000"/>
                      </a:schemeClr>
                    </a:solidFill>
                  </a:tcPr>
                </a:tc>
                <a:tc>
                  <a:txBody>
                    <a:bodyPr/>
                    <a:lstStyle/>
                    <a:p>
                      <a:pPr algn="l" fontAlgn="b"/>
                      <a:r>
                        <a:rPr lang="en-US" sz="1200" b="1" i="0" u="none" strike="noStrike">
                          <a:solidFill>
                            <a:srgbClr val="000000"/>
                          </a:solidFill>
                          <a:effectLst/>
                          <a:latin typeface="Calibri" panose="020F0502020204030204" pitchFamily="34" charset="0"/>
                        </a:rPr>
                        <a:t>Manager</a:t>
                      </a:r>
                    </a:p>
                  </a:txBody>
                  <a:tcPr marL="7620" marR="7620" marT="7620" marB="0" anchor="b">
                    <a:solidFill>
                      <a:schemeClr val="accent5">
                        <a:lumMod val="40000"/>
                        <a:lumOff val="60000"/>
                      </a:schemeClr>
                    </a:solidFill>
                  </a:tcPr>
                </a:tc>
                <a:tc>
                  <a:txBody>
                    <a:bodyPr/>
                    <a:lstStyle/>
                    <a:p>
                      <a:pPr algn="l" fontAlgn="b"/>
                      <a:r>
                        <a:rPr lang="en-US" sz="1200" b="1" i="0" u="none" strike="noStrike">
                          <a:solidFill>
                            <a:srgbClr val="000000"/>
                          </a:solidFill>
                          <a:effectLst/>
                          <a:latin typeface="Calibri" panose="020F0502020204030204" pitchFamily="34" charset="0"/>
                        </a:rPr>
                        <a:t>Senior Manager</a:t>
                      </a:r>
                    </a:p>
                  </a:txBody>
                  <a:tcPr marL="7620" marR="7620" marT="7620" marB="0" anchor="b">
                    <a:solidFill>
                      <a:schemeClr val="accent5">
                        <a:lumMod val="40000"/>
                        <a:lumOff val="60000"/>
                      </a:schemeClr>
                    </a:solidFill>
                  </a:tcPr>
                </a:tc>
                <a:tc>
                  <a:txBody>
                    <a:bodyPr/>
                    <a:lstStyle/>
                    <a:p>
                      <a:pPr algn="l" fontAlgn="b"/>
                      <a:r>
                        <a:rPr lang="en-US" sz="1200" b="1" i="0" u="none" strike="noStrike">
                          <a:solidFill>
                            <a:srgbClr val="000000"/>
                          </a:solidFill>
                          <a:effectLst/>
                          <a:latin typeface="Calibri" panose="020F0502020204030204" pitchFamily="34" charset="0"/>
                        </a:rPr>
                        <a:t>Associate Director</a:t>
                      </a:r>
                    </a:p>
                  </a:txBody>
                  <a:tcPr marL="7620" marR="7620" marT="7620" marB="0" anchor="b">
                    <a:solidFill>
                      <a:schemeClr val="accent5">
                        <a:lumMod val="40000"/>
                        <a:lumOff val="60000"/>
                      </a:schemeClr>
                    </a:solidFill>
                  </a:tcPr>
                </a:tc>
                <a:tc>
                  <a:txBody>
                    <a:bodyPr/>
                    <a:lstStyle/>
                    <a:p>
                      <a:pPr algn="l" fontAlgn="b"/>
                      <a:r>
                        <a:rPr lang="en-US" sz="1200" b="1" i="0" u="none" strike="noStrike">
                          <a:solidFill>
                            <a:srgbClr val="000000"/>
                          </a:solidFill>
                          <a:effectLst/>
                          <a:latin typeface="Calibri" panose="020F0502020204030204" pitchFamily="34" charset="0"/>
                        </a:rPr>
                        <a:t>Director</a:t>
                      </a:r>
                    </a:p>
                  </a:txBody>
                  <a:tcPr marL="7620" marR="7620" marT="7620" marB="0" anchor="b">
                    <a:solidFill>
                      <a:schemeClr val="accent5">
                        <a:lumMod val="40000"/>
                        <a:lumOff val="60000"/>
                      </a:schemeClr>
                    </a:solidFill>
                  </a:tcPr>
                </a:tc>
                <a:tc>
                  <a:txBody>
                    <a:bodyPr/>
                    <a:lstStyle/>
                    <a:p>
                      <a:pPr algn="l" fontAlgn="b"/>
                      <a:r>
                        <a:rPr lang="en-US" sz="1200" b="1" i="0" u="none" strike="noStrike">
                          <a:solidFill>
                            <a:srgbClr val="000000"/>
                          </a:solidFill>
                          <a:effectLst/>
                          <a:latin typeface="Calibri" panose="020F0502020204030204" pitchFamily="34" charset="0"/>
                        </a:rPr>
                        <a:t>Senior Director</a:t>
                      </a:r>
                    </a:p>
                  </a:txBody>
                  <a:tcPr marL="7620" marR="7620" marT="7620" marB="0" anchor="b">
                    <a:solidFill>
                      <a:schemeClr val="accent5">
                        <a:lumMod val="40000"/>
                        <a:lumOff val="60000"/>
                      </a:schemeClr>
                    </a:solidFill>
                  </a:tcPr>
                </a:tc>
                <a:extLst>
                  <a:ext uri="{0D108BD9-81ED-4DB2-BD59-A6C34878D82A}">
                    <a16:rowId xmlns:a16="http://schemas.microsoft.com/office/drawing/2014/main" val="3595625107"/>
                  </a:ext>
                </a:extLst>
              </a:tr>
              <a:tr h="851534">
                <a:tc>
                  <a:txBody>
                    <a:bodyPr/>
                    <a:lstStyle/>
                    <a:p>
                      <a:pPr algn="ctr" fontAlgn="ctr"/>
                      <a:r>
                        <a:rPr lang="en-US" sz="1050" b="1" u="none" strike="noStrike" dirty="0">
                          <a:effectLst/>
                        </a:rPr>
                        <a:t>Scope</a:t>
                      </a:r>
                      <a:endParaRPr lang="en-US" sz="105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en-US" sz="800" b="0" i="0" u="none" strike="noStrike" dirty="0">
                          <a:solidFill>
                            <a:srgbClr val="000000"/>
                          </a:solidFill>
                          <a:effectLst/>
                          <a:latin typeface="Calibri" panose="020F0502020204030204" pitchFamily="34" charset="0"/>
                        </a:rPr>
                        <a:t>Receives predetermined work assignments that are subject to a moderate level of control and review. Directs subordinates to complete assignments using established guidelines, procedures and policies.</a:t>
                      </a:r>
                    </a:p>
                  </a:txBody>
                  <a:tcPr marL="7620" marR="7620" marT="7620" marB="0" anchor="b"/>
                </a:tc>
                <a:tc>
                  <a:txBody>
                    <a:bodyPr/>
                    <a:lstStyle/>
                    <a:p>
                      <a:pPr algn="l" fontAlgn="b"/>
                      <a:r>
                        <a:rPr lang="en-US" sz="800" b="0" i="0" u="none" strike="noStrike">
                          <a:solidFill>
                            <a:srgbClr val="000000"/>
                          </a:solidFill>
                          <a:effectLst/>
                          <a:latin typeface="Calibri" panose="020F0502020204030204" pitchFamily="34" charset="0"/>
                        </a:rPr>
                        <a:t>Receives assignments in the form of objectives and determines how to use resources to meet schedules and goals. Provides guidance to subordinates within the latitude of established company policies. Recommends changes to policies and establishes procedures that affect immediate organization(s). </a:t>
                      </a:r>
                    </a:p>
                  </a:txBody>
                  <a:tcPr marL="7620" marR="7620" marT="7620" marB="0" anchor="b"/>
                </a:tc>
                <a:tc>
                  <a:txBody>
                    <a:bodyPr/>
                    <a:lstStyle/>
                    <a:p>
                      <a:pPr algn="l" fontAlgn="b"/>
                      <a:r>
                        <a:rPr lang="en-US" sz="800" b="0" i="0" u="none" strike="noStrike">
                          <a:solidFill>
                            <a:srgbClr val="000000"/>
                          </a:solidFill>
                          <a:effectLst/>
                          <a:latin typeface="Calibri" panose="020F0502020204030204" pitchFamily="34" charset="0"/>
                        </a:rPr>
                        <a:t>Leads operational objectives and work plans and delegates assignments to subordinates. Senior management reviews objectives to determine success of operation. Involved in developing, modifying and executing company policies that affect immediate operations and may also have company-wide effect.</a:t>
                      </a:r>
                    </a:p>
                  </a:txBody>
                  <a:tcPr marL="7620" marR="7620" marT="7620" marB="0" anchor="b"/>
                </a:tc>
                <a:tc>
                  <a:txBody>
                    <a:bodyPr/>
                    <a:lstStyle/>
                    <a:p>
                      <a:pPr algn="l" fontAlgn="b"/>
                      <a:r>
                        <a:rPr lang="en-US" sz="800" b="0" i="0" u="none" strike="noStrike">
                          <a:solidFill>
                            <a:srgbClr val="000000"/>
                          </a:solidFill>
                          <a:effectLst/>
                          <a:latin typeface="Calibri" panose="020F0502020204030204" pitchFamily="34" charset="0"/>
                        </a:rPr>
                        <a:t>Establishes operational objectives and work plans and delegates assignments to subordinates. Senior management reviews objectives to determine success of operation. Involved in developing, modifying and executing company policies that affect immediate operations and may also have company-wide effect.</a:t>
                      </a:r>
                    </a:p>
                  </a:txBody>
                  <a:tcPr marL="7620" marR="7620" marT="7620" marB="0" anchor="b"/>
                </a:tc>
                <a:tc>
                  <a:txBody>
                    <a:bodyPr/>
                    <a:lstStyle/>
                    <a:p>
                      <a:pPr algn="l" fontAlgn="b"/>
                      <a:r>
                        <a:rPr lang="en-US" sz="800" b="0" i="0" u="none" strike="noStrike">
                          <a:solidFill>
                            <a:srgbClr val="000000"/>
                          </a:solidFill>
                          <a:effectLst/>
                          <a:latin typeface="Calibri" panose="020F0502020204030204" pitchFamily="34" charset="0"/>
                        </a:rPr>
                        <a:t>Participates with other senior managers to establish strategic plans and objectives. Makes final decisions on administrative or operational matters and ensures operations effective achievement of objectives.</a:t>
                      </a:r>
                    </a:p>
                  </a:txBody>
                  <a:tcPr marL="7620" marR="7620" marT="7620" marB="0" anchor="b"/>
                </a:tc>
                <a:tc>
                  <a:txBody>
                    <a:bodyPr/>
                    <a:lstStyle/>
                    <a:p>
                      <a:pPr algn="l" fontAlgn="b"/>
                      <a:r>
                        <a:rPr lang="en-US" sz="800" b="0" i="0" u="none" strike="noStrike">
                          <a:solidFill>
                            <a:srgbClr val="000000"/>
                          </a:solidFill>
                          <a:effectLst/>
                          <a:latin typeface="Calibri" panose="020F0502020204030204" pitchFamily="34" charset="0"/>
                        </a:rPr>
                        <a:t>Develops corporate and/or organizational policies and authorizes their implementation. Detailed knowledge of company allows for innovative concepts and promoting new ideas. Provides direction to senior managers in various areas, groups, and/or operations. Recognized as an influential leader.</a:t>
                      </a:r>
                    </a:p>
                  </a:txBody>
                  <a:tcPr marL="7620" marR="7620" marT="7620" marB="0" anchor="b"/>
                </a:tc>
                <a:extLst>
                  <a:ext uri="{0D108BD9-81ED-4DB2-BD59-A6C34878D82A}">
                    <a16:rowId xmlns:a16="http://schemas.microsoft.com/office/drawing/2014/main" val="109674308"/>
                  </a:ext>
                </a:extLst>
              </a:tr>
              <a:tr h="1192147">
                <a:tc>
                  <a:txBody>
                    <a:bodyPr/>
                    <a:lstStyle/>
                    <a:p>
                      <a:pPr algn="ctr" fontAlgn="ctr"/>
                      <a:r>
                        <a:rPr lang="en-US" sz="1050" b="1" u="none" strike="noStrike" dirty="0">
                          <a:effectLst/>
                        </a:rPr>
                        <a:t>Complexity</a:t>
                      </a:r>
                      <a:endParaRPr lang="en-US" sz="1050" b="1"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l" fontAlgn="b"/>
                      <a:r>
                        <a:rPr lang="en-US" sz="800" b="0" i="0" u="none" strike="noStrike">
                          <a:solidFill>
                            <a:srgbClr val="000000"/>
                          </a:solidFill>
                          <a:effectLst/>
                          <a:latin typeface="Calibri" panose="020F0502020204030204" pitchFamily="34" charset="0"/>
                        </a:rPr>
                        <a:t>Works on issues of limited scope. Follows established practices and procedures in analyzing situations or data from which answers can be readily obtained. Monitors daily operations of a unit or sub-unit. Requires full knowledge of own area of functional responsibility.</a:t>
                      </a:r>
                    </a:p>
                  </a:txBody>
                  <a:tcPr marL="7620" marR="7620" marT="7620" marB="0" anchor="b">
                    <a:solidFill>
                      <a:schemeClr val="accent1">
                        <a:lumMod val="20000"/>
                        <a:lumOff val="80000"/>
                      </a:schemeClr>
                    </a:solidFill>
                  </a:tcPr>
                </a:tc>
                <a:tc>
                  <a:txBody>
                    <a:bodyPr/>
                    <a:lstStyle/>
                    <a:p>
                      <a:pPr algn="l" fontAlgn="b"/>
                      <a:r>
                        <a:rPr lang="en-US" sz="800" b="0" i="0" u="none" strike="noStrike" dirty="0">
                          <a:solidFill>
                            <a:srgbClr val="000000"/>
                          </a:solidFill>
                          <a:effectLst/>
                          <a:latin typeface="Calibri" panose="020F0502020204030204" pitchFamily="34" charset="0"/>
                        </a:rPr>
                        <a:t>Works on issues of diverse scope where analysis of situation or data requires evaluation of a variety of factors, including an understanding of current business trends. Follows processes and operational policies in selecting methods and techniques for obtaining solutions. Acts as advisor to subordinate(s) to meet schedules and/or resolve technical problems. Develops and administers schedules, performance requirements; may have budget responsibilities.</a:t>
                      </a:r>
                    </a:p>
                  </a:txBody>
                  <a:tcPr marL="7620" marR="7620" marT="7620" marB="0" anchor="b">
                    <a:solidFill>
                      <a:schemeClr val="accent1">
                        <a:lumMod val="20000"/>
                        <a:lumOff val="80000"/>
                      </a:schemeClr>
                    </a:solidFill>
                  </a:tcPr>
                </a:tc>
                <a:tc>
                  <a:txBody>
                    <a:bodyPr/>
                    <a:lstStyle/>
                    <a:p>
                      <a:pPr algn="l" fontAlgn="b"/>
                      <a:r>
                        <a:rPr lang="en-US" sz="800" b="0" i="0" u="none" strike="noStrike" dirty="0">
                          <a:solidFill>
                            <a:srgbClr val="000000"/>
                          </a:solidFill>
                          <a:effectLst/>
                          <a:latin typeface="Calibri" panose="020F0502020204030204" pitchFamily="34" charset="0"/>
                        </a:rPr>
                        <a:t>Works on issues where analysis of situations or data requires broad knowledge of organizational objectives. Implements strategic policies when selecting methods, techniques, and evaluation criteria for obtaining results. Assures adherence to budgets, schedules, work plans, and performance requirements.</a:t>
                      </a:r>
                    </a:p>
                  </a:txBody>
                  <a:tcPr marL="7620" marR="7620" marT="7620" marB="0" anchor="b">
                    <a:solidFill>
                      <a:schemeClr val="accent1">
                        <a:lumMod val="20000"/>
                        <a:lumOff val="80000"/>
                      </a:schemeClr>
                    </a:solidFill>
                  </a:tcPr>
                </a:tc>
                <a:tc>
                  <a:txBody>
                    <a:bodyPr/>
                    <a:lstStyle/>
                    <a:p>
                      <a:pPr algn="l" fontAlgn="b"/>
                      <a:r>
                        <a:rPr lang="en-US" sz="800" b="0" i="0" u="none" strike="noStrike" dirty="0">
                          <a:solidFill>
                            <a:srgbClr val="000000"/>
                          </a:solidFill>
                          <a:effectLst/>
                          <a:latin typeface="Calibri" panose="020F0502020204030204" pitchFamily="34" charset="0"/>
                        </a:rPr>
                        <a:t>Works on issues where analysis of situations or data requires an in-depth knowledge of organizational objectives. Implements strategic policies when selecting methods, techniques, and evaluation criteria for obtaining results. Establishes and assures adherence to budgets, schedules, work plans, and performance requirements.</a:t>
                      </a:r>
                    </a:p>
                  </a:txBody>
                  <a:tcPr marL="7620" marR="7620" marT="7620" marB="0" anchor="b">
                    <a:solidFill>
                      <a:schemeClr val="accent1">
                        <a:lumMod val="20000"/>
                        <a:lumOff val="80000"/>
                      </a:schemeClr>
                    </a:solidFill>
                  </a:tcPr>
                </a:tc>
                <a:tc>
                  <a:txBody>
                    <a:bodyPr/>
                    <a:lstStyle/>
                    <a:p>
                      <a:pPr algn="l" fontAlgn="b"/>
                      <a:r>
                        <a:rPr lang="en-US" sz="800" b="0" i="0" u="none" strike="noStrike" dirty="0">
                          <a:solidFill>
                            <a:srgbClr val="000000"/>
                          </a:solidFill>
                          <a:effectLst/>
                          <a:latin typeface="Calibri" panose="020F0502020204030204" pitchFamily="34" charset="0"/>
                        </a:rPr>
                        <a:t>Works on complex issues where analysis of situations or data requires an in-depth knowledge of the company. Participates in corporate development of methods, techniques and evaluation criteria for projects, programs, and people. Ensures budgets and schedules meet corporate requirements.</a:t>
                      </a:r>
                    </a:p>
                  </a:txBody>
                  <a:tcPr marL="7620" marR="7620" marT="7620" marB="0" anchor="b">
                    <a:solidFill>
                      <a:schemeClr val="accent1">
                        <a:lumMod val="20000"/>
                        <a:lumOff val="80000"/>
                      </a:schemeClr>
                    </a:solidFill>
                  </a:tcPr>
                </a:tc>
                <a:tc>
                  <a:txBody>
                    <a:bodyPr/>
                    <a:lstStyle/>
                    <a:p>
                      <a:pPr algn="l" fontAlgn="b"/>
                      <a:r>
                        <a:rPr lang="en-US" sz="800" b="0" i="0" u="none" strike="noStrike">
                          <a:solidFill>
                            <a:srgbClr val="000000"/>
                          </a:solidFill>
                          <a:effectLst/>
                          <a:latin typeface="Calibri" panose="020F0502020204030204" pitchFamily="34" charset="0"/>
                        </a:rPr>
                        <a:t>Consistently works with abstract ideas or situations across functional areas of the business. Through assessment of intangible variables, identifies and evaluates fundamental issues, providing strategy and direction for major functional areas. Requires in-depth knowledge of the functional area, business strategies, and the company’s goals.</a:t>
                      </a:r>
                    </a:p>
                  </a:txBody>
                  <a:tcPr marL="7620" marR="7620" marT="7620" marB="0" anchor="b">
                    <a:solidFill>
                      <a:schemeClr val="accent1">
                        <a:lumMod val="20000"/>
                        <a:lumOff val="80000"/>
                      </a:schemeClr>
                    </a:solidFill>
                  </a:tcPr>
                </a:tc>
                <a:extLst>
                  <a:ext uri="{0D108BD9-81ED-4DB2-BD59-A6C34878D82A}">
                    <a16:rowId xmlns:a16="http://schemas.microsoft.com/office/drawing/2014/main" val="2751149645"/>
                  </a:ext>
                </a:extLst>
              </a:tr>
              <a:tr h="425767">
                <a:tc>
                  <a:txBody>
                    <a:bodyPr/>
                    <a:lstStyle/>
                    <a:p>
                      <a:pPr algn="ctr" fontAlgn="ctr"/>
                      <a:r>
                        <a:rPr lang="en-US" sz="1050" b="1" u="none" strike="noStrike" dirty="0">
                          <a:effectLst/>
                        </a:rPr>
                        <a:t>Discretion</a:t>
                      </a:r>
                      <a:endParaRPr lang="en-US" sz="105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en-US" sz="800" b="0" i="0" u="none" strike="noStrike">
                          <a:solidFill>
                            <a:srgbClr val="000000"/>
                          </a:solidFill>
                          <a:effectLst/>
                          <a:latin typeface="Calibri" panose="020F0502020204030204" pitchFamily="34" charset="0"/>
                        </a:rPr>
                        <a:t>Erroneous decisions or failure to achieve results may cause delays in schedules.</a:t>
                      </a:r>
                    </a:p>
                  </a:txBody>
                  <a:tcPr marL="7620" marR="7620" marT="7620" marB="0" anchor="b"/>
                </a:tc>
                <a:tc>
                  <a:txBody>
                    <a:bodyPr/>
                    <a:lstStyle/>
                    <a:p>
                      <a:pPr algn="l" fontAlgn="b"/>
                      <a:r>
                        <a:rPr lang="en-US" sz="800" b="0" i="0" u="none" strike="noStrike">
                          <a:solidFill>
                            <a:srgbClr val="000000"/>
                          </a:solidFill>
                          <a:effectLst/>
                          <a:latin typeface="Calibri" panose="020F0502020204030204" pitchFamily="34" charset="0"/>
                        </a:rPr>
                        <a:t>Erroneous decisions or failure to achieve results will add to costs and may impact the short-term goals of the organization.</a:t>
                      </a:r>
                    </a:p>
                  </a:txBody>
                  <a:tcPr marL="7620" marR="7620" marT="7620" marB="0" anchor="b"/>
                </a:tc>
                <a:tc>
                  <a:txBody>
                    <a:bodyPr/>
                    <a:lstStyle/>
                    <a:p>
                      <a:pPr algn="l" fontAlgn="b"/>
                      <a:r>
                        <a:rPr lang="en-US" sz="800" b="0" i="0" u="none" strike="noStrike">
                          <a:solidFill>
                            <a:srgbClr val="000000"/>
                          </a:solidFill>
                          <a:effectLst/>
                          <a:latin typeface="Calibri" panose="020F0502020204030204" pitchFamily="34" charset="0"/>
                        </a:rPr>
                        <a:t>Erroneous decisions will result in critical delay(s) in schedules and/or unit operations.</a:t>
                      </a:r>
                    </a:p>
                  </a:txBody>
                  <a:tcPr marL="7620" marR="7620" marT="7620" marB="0" anchor="b"/>
                </a:tc>
                <a:tc>
                  <a:txBody>
                    <a:bodyPr/>
                    <a:lstStyle/>
                    <a:p>
                      <a:pPr algn="l" fontAlgn="b"/>
                      <a:r>
                        <a:rPr lang="en-US" sz="800" b="0" i="0" u="none" strike="noStrike">
                          <a:solidFill>
                            <a:srgbClr val="000000"/>
                          </a:solidFill>
                          <a:effectLst/>
                          <a:latin typeface="Calibri" panose="020F0502020204030204" pitchFamily="34" charset="0"/>
                        </a:rPr>
                        <a:t>Erroneous decisions will result in critical delay(s) in schedules and/or unit operations and may jeopardize overall business activities.</a:t>
                      </a:r>
                    </a:p>
                  </a:txBody>
                  <a:tcPr marL="7620" marR="7620" marT="7620" marB="0" anchor="b"/>
                </a:tc>
                <a:tc>
                  <a:txBody>
                    <a:bodyPr/>
                    <a:lstStyle/>
                    <a:p>
                      <a:pPr algn="l" fontAlgn="b"/>
                      <a:r>
                        <a:rPr lang="en-US" sz="800" b="0" i="0" u="none" strike="noStrike" dirty="0">
                          <a:solidFill>
                            <a:srgbClr val="000000"/>
                          </a:solidFill>
                          <a:effectLst/>
                          <a:latin typeface="Calibri" panose="020F0502020204030204" pitchFamily="34" charset="0"/>
                        </a:rPr>
                        <a:t>Erroneous decisions will have a serious impact on the overall success of functional, division, or company operations.</a:t>
                      </a:r>
                    </a:p>
                  </a:txBody>
                  <a:tcPr marL="7620" marR="7620" marT="7620" marB="0" anchor="b"/>
                </a:tc>
                <a:tc>
                  <a:txBody>
                    <a:bodyPr/>
                    <a:lstStyle/>
                    <a:p>
                      <a:pPr algn="l" fontAlgn="b"/>
                      <a:r>
                        <a:rPr lang="en-US" sz="800" b="0" i="0" u="none" strike="noStrike">
                          <a:solidFill>
                            <a:srgbClr val="000000"/>
                          </a:solidFill>
                          <a:effectLst/>
                          <a:latin typeface="Calibri" panose="020F0502020204030204" pitchFamily="34" charset="0"/>
                        </a:rPr>
                        <a:t>Erroneous decisions will have a long-term effect on the company's success.</a:t>
                      </a:r>
                    </a:p>
                  </a:txBody>
                  <a:tcPr marL="7620" marR="7620" marT="7620" marB="0" anchor="b"/>
                </a:tc>
                <a:extLst>
                  <a:ext uri="{0D108BD9-81ED-4DB2-BD59-A6C34878D82A}">
                    <a16:rowId xmlns:a16="http://schemas.microsoft.com/office/drawing/2014/main" val="2514128291"/>
                  </a:ext>
                </a:extLst>
              </a:tr>
              <a:tr h="851534">
                <a:tc>
                  <a:txBody>
                    <a:bodyPr/>
                    <a:lstStyle/>
                    <a:p>
                      <a:pPr algn="ctr" fontAlgn="ctr"/>
                      <a:r>
                        <a:rPr lang="en-US" sz="1050" b="1" u="none" strike="noStrike" dirty="0">
                          <a:effectLst/>
                        </a:rPr>
                        <a:t>Interaction</a:t>
                      </a:r>
                      <a:endParaRPr lang="en-US" sz="1050" b="1"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l" fontAlgn="b"/>
                      <a:r>
                        <a:rPr lang="en-US" sz="800" b="0" i="0" u="none" strike="noStrike">
                          <a:solidFill>
                            <a:srgbClr val="000000"/>
                          </a:solidFill>
                          <a:effectLst/>
                          <a:latin typeface="Calibri" panose="020F0502020204030204" pitchFamily="34" charset="0"/>
                        </a:rPr>
                        <a:t>Interacts daily with subordinates and/or functional peer groups. Interaction normally involves exchange or presentation of factual information.</a:t>
                      </a:r>
                    </a:p>
                  </a:txBody>
                  <a:tcPr marL="7620" marR="7620" marT="7620" marB="0" anchor="b">
                    <a:solidFill>
                      <a:schemeClr val="accent1">
                        <a:lumMod val="20000"/>
                        <a:lumOff val="80000"/>
                      </a:schemeClr>
                    </a:solidFill>
                  </a:tcPr>
                </a:tc>
                <a:tc>
                  <a:txBody>
                    <a:bodyPr/>
                    <a:lstStyle/>
                    <a:p>
                      <a:pPr algn="l" fontAlgn="b"/>
                      <a:r>
                        <a:rPr lang="en-US" sz="800" b="0" i="0" u="none" strike="noStrike">
                          <a:solidFill>
                            <a:srgbClr val="000000"/>
                          </a:solidFill>
                          <a:effectLst/>
                          <a:latin typeface="Calibri" panose="020F0502020204030204" pitchFamily="34" charset="0"/>
                        </a:rPr>
                        <a:t>Frequently interacts with subordinate supervisors, customers, and/or functional peer group managers, normally involving matters between functional areas, other company divisions or units, or customers and the company. Often must lead a cooperative effort among members of a project team.</a:t>
                      </a:r>
                    </a:p>
                  </a:txBody>
                  <a:tcPr marL="7620" marR="7620" marT="7620" marB="0" anchor="b">
                    <a:solidFill>
                      <a:schemeClr val="accent1">
                        <a:lumMod val="20000"/>
                        <a:lumOff val="80000"/>
                      </a:schemeClr>
                    </a:solidFill>
                  </a:tcPr>
                </a:tc>
                <a:tc>
                  <a:txBody>
                    <a:bodyPr/>
                    <a:lstStyle/>
                    <a:p>
                      <a:pPr algn="l" fontAlgn="b"/>
                      <a:r>
                        <a:rPr lang="en-US" sz="800" b="0" i="0" u="none" strike="noStrike">
                          <a:solidFill>
                            <a:srgbClr val="000000"/>
                          </a:solidFill>
                          <a:effectLst/>
                          <a:latin typeface="Calibri" panose="020F0502020204030204" pitchFamily="34" charset="0"/>
                        </a:rPr>
                        <a:t>Regularly interacts with senior management on matters concerning individual functional areas. Requires the ability to change the thinking of, or gain acceptance from, others in sensitive situations, without damage to the relationship.</a:t>
                      </a:r>
                    </a:p>
                  </a:txBody>
                  <a:tcPr marL="7620" marR="7620" marT="7620" marB="0" anchor="b">
                    <a:solidFill>
                      <a:schemeClr val="accent1">
                        <a:lumMod val="20000"/>
                        <a:lumOff val="80000"/>
                      </a:schemeClr>
                    </a:solidFill>
                  </a:tcPr>
                </a:tc>
                <a:tc>
                  <a:txBody>
                    <a:bodyPr/>
                    <a:lstStyle/>
                    <a:p>
                      <a:pPr algn="l" fontAlgn="b"/>
                      <a:r>
                        <a:rPr lang="en-US" sz="800" b="0" i="0" u="none" strike="noStrike">
                          <a:solidFill>
                            <a:srgbClr val="000000"/>
                          </a:solidFill>
                          <a:effectLst/>
                          <a:latin typeface="Calibri" panose="020F0502020204030204" pitchFamily="34" charset="0"/>
                        </a:rPr>
                        <a:t>Regularly interacts with senior management or executive levels on matters concerning several functional areas, divisions, and/or customers. Requires the ability to change the thinking of, or gain acceptance from, others in sensitive situations, without damage to the relationship.</a:t>
                      </a:r>
                    </a:p>
                  </a:txBody>
                  <a:tcPr marL="7620" marR="7620" marT="7620" marB="0" anchor="b">
                    <a:solidFill>
                      <a:schemeClr val="accent1">
                        <a:lumMod val="20000"/>
                        <a:lumOff val="80000"/>
                      </a:schemeClr>
                    </a:solidFill>
                  </a:tcPr>
                </a:tc>
                <a:tc>
                  <a:txBody>
                    <a:bodyPr/>
                    <a:lstStyle/>
                    <a:p>
                      <a:pPr algn="l" fontAlgn="b"/>
                      <a:r>
                        <a:rPr lang="en-US" sz="800" b="0" i="0" u="none" strike="noStrike" dirty="0">
                          <a:solidFill>
                            <a:srgbClr val="000000"/>
                          </a:solidFill>
                          <a:effectLst/>
                          <a:latin typeface="Calibri" panose="020F0502020204030204" pitchFamily="34" charset="0"/>
                        </a:rPr>
                        <a:t>Regularly interacts with executives and/or major customers. Interactions frequently involve special skills, such as negotiating with customers or management or attempting to influence senior level leaders regarding matters of significance to the organization.</a:t>
                      </a:r>
                    </a:p>
                  </a:txBody>
                  <a:tcPr marL="7620" marR="7620" marT="7620" marB="0" anchor="b">
                    <a:solidFill>
                      <a:schemeClr val="accent1">
                        <a:lumMod val="20000"/>
                        <a:lumOff val="80000"/>
                      </a:schemeClr>
                    </a:solidFill>
                  </a:tcPr>
                </a:tc>
                <a:tc>
                  <a:txBody>
                    <a:bodyPr/>
                    <a:lstStyle/>
                    <a:p>
                      <a:pPr algn="l" fontAlgn="b"/>
                      <a:r>
                        <a:rPr lang="en-US" sz="800" b="0" i="0" u="none" strike="noStrike" dirty="0">
                          <a:solidFill>
                            <a:srgbClr val="000000"/>
                          </a:solidFill>
                          <a:effectLst/>
                          <a:latin typeface="Calibri" panose="020F0502020204030204" pitchFamily="34" charset="0"/>
                        </a:rPr>
                        <a:t>Interacts internally and externally with executive level management, requiring negotiation of extremely critical matters. Influences policymaking.</a:t>
                      </a:r>
                    </a:p>
                  </a:txBody>
                  <a:tcPr marL="7620" marR="7620" marT="7620" marB="0" anchor="b">
                    <a:solidFill>
                      <a:schemeClr val="accent1">
                        <a:lumMod val="20000"/>
                        <a:lumOff val="80000"/>
                      </a:schemeClr>
                    </a:solidFill>
                  </a:tcPr>
                </a:tc>
                <a:extLst>
                  <a:ext uri="{0D108BD9-81ED-4DB2-BD59-A6C34878D82A}">
                    <a16:rowId xmlns:a16="http://schemas.microsoft.com/office/drawing/2014/main" val="2832488464"/>
                  </a:ext>
                </a:extLst>
              </a:tr>
              <a:tr h="940945">
                <a:tc>
                  <a:txBody>
                    <a:bodyPr/>
                    <a:lstStyle/>
                    <a:p>
                      <a:pPr algn="ctr" fontAlgn="ctr"/>
                      <a:r>
                        <a:rPr lang="en-US" sz="1050" b="1" u="none" strike="noStrike" dirty="0">
                          <a:effectLst/>
                        </a:rPr>
                        <a:t>Supervision</a:t>
                      </a:r>
                      <a:endParaRPr lang="en-US" sz="105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en-US" sz="800" b="0" i="0" u="none" strike="noStrike" dirty="0">
                          <a:solidFill>
                            <a:srgbClr val="000000"/>
                          </a:solidFill>
                          <a:effectLst/>
                          <a:latin typeface="Calibri" panose="020F0502020204030204" pitchFamily="34" charset="0"/>
                        </a:rPr>
                        <a:t>Provides immediate supervision to a unit or group of employees, assigning tasks, checking work at frequent intervals, and maintaining schedules.  A portion of time is normally spent performing individual tasks related to the unit or sub-unit. Generally supervises semi-skilled employees (e.g., assemblers, operators, clerical).</a:t>
                      </a:r>
                    </a:p>
                  </a:txBody>
                  <a:tcPr marL="7620" marR="7620" marT="7620" marB="0" anchor="b"/>
                </a:tc>
                <a:tc>
                  <a:txBody>
                    <a:bodyPr/>
                    <a:lstStyle/>
                    <a:p>
                      <a:pPr algn="l" fontAlgn="b"/>
                      <a:r>
                        <a:rPr lang="en-US" sz="800" b="0" i="0" u="none" strike="noStrike" dirty="0">
                          <a:solidFill>
                            <a:srgbClr val="000000"/>
                          </a:solidFill>
                          <a:effectLst/>
                          <a:latin typeface="Calibri" panose="020F0502020204030204" pitchFamily="34" charset="0"/>
                        </a:rPr>
                        <a:t>Manages, perhaps through subordinate supervisors, the coordination of the activities of a section or department with responsibility for results, including costs, methods and staffing. In some instances this manager may be responsible for a functional area and not have any subordinate employees.</a:t>
                      </a:r>
                    </a:p>
                  </a:txBody>
                  <a:tcPr marL="7620" marR="7620" marT="7620" marB="0" anchor="b"/>
                </a:tc>
                <a:tc>
                  <a:txBody>
                    <a:bodyPr/>
                    <a:lstStyle/>
                    <a:p>
                      <a:pPr algn="l" fontAlgn="b"/>
                      <a:r>
                        <a:rPr lang="en-US" sz="800" b="0" i="0" u="none" strike="noStrike" dirty="0">
                          <a:solidFill>
                            <a:srgbClr val="000000"/>
                          </a:solidFill>
                          <a:effectLst/>
                          <a:latin typeface="Calibri" panose="020F0502020204030204" pitchFamily="34" charset="0"/>
                        </a:rPr>
                        <a:t>Manages activities of one departments. Exercises supervision in terms of costs, methods, and staffing. </a:t>
                      </a:r>
                    </a:p>
                  </a:txBody>
                  <a:tcPr marL="7620" marR="7620" marT="7620" marB="0" anchor="b"/>
                </a:tc>
                <a:tc>
                  <a:txBody>
                    <a:bodyPr/>
                    <a:lstStyle/>
                    <a:p>
                      <a:pPr algn="l" fontAlgn="b"/>
                      <a:r>
                        <a:rPr lang="en-US" sz="800" b="0" i="0" u="none" strike="noStrike" dirty="0">
                          <a:solidFill>
                            <a:srgbClr val="000000"/>
                          </a:solidFill>
                          <a:effectLst/>
                          <a:latin typeface="Calibri" panose="020F0502020204030204" pitchFamily="34" charset="0"/>
                        </a:rPr>
                        <a:t>Manages activities of two or more sections or departments. Exercises supervision in terms of costs, methods, and </a:t>
                      </a:r>
                      <a:r>
                        <a:rPr lang="en-US" sz="800" b="0" i="0" u="none" strike="noStrike" dirty="0" err="1">
                          <a:solidFill>
                            <a:srgbClr val="000000"/>
                          </a:solidFill>
                          <a:effectLst/>
                          <a:latin typeface="Calibri" panose="020F0502020204030204" pitchFamily="34" charset="0"/>
                        </a:rPr>
                        <a:t>staffing.In</a:t>
                      </a:r>
                      <a:r>
                        <a:rPr lang="en-US" sz="800" b="0" i="0" u="none" strike="noStrike" dirty="0">
                          <a:solidFill>
                            <a:srgbClr val="000000"/>
                          </a:solidFill>
                          <a:effectLst/>
                          <a:latin typeface="Calibri" panose="020F0502020204030204" pitchFamily="34" charset="0"/>
                        </a:rPr>
                        <a:t> some instances this manager may have subordinate supervisors.</a:t>
                      </a:r>
                    </a:p>
                  </a:txBody>
                  <a:tcPr marL="7620" marR="7620" marT="7620" marB="0" anchor="b"/>
                </a:tc>
                <a:tc>
                  <a:txBody>
                    <a:bodyPr/>
                    <a:lstStyle/>
                    <a:p>
                      <a:pPr algn="l" fontAlgn="b"/>
                      <a:r>
                        <a:rPr lang="en-US" sz="800" b="0" i="0" u="none" strike="noStrike" dirty="0">
                          <a:solidFill>
                            <a:srgbClr val="000000"/>
                          </a:solidFill>
                          <a:effectLst/>
                          <a:latin typeface="Calibri" panose="020F0502020204030204" pitchFamily="34" charset="0"/>
                        </a:rPr>
                        <a:t>Directs and controls the activities of a broad functional area within the company.  Has overall control of planning, staffing, budgeting, managing expense priorities, and recommending and implementing changes to methods.</a:t>
                      </a:r>
                    </a:p>
                  </a:txBody>
                  <a:tcPr marL="7620" marR="7620" marT="7620" marB="0" anchor="b"/>
                </a:tc>
                <a:tc>
                  <a:txBody>
                    <a:bodyPr/>
                    <a:lstStyle/>
                    <a:p>
                      <a:pPr algn="l" fontAlgn="b"/>
                      <a:r>
                        <a:rPr lang="en-US" sz="800" b="0" i="0" u="none" strike="noStrike" dirty="0">
                          <a:solidFill>
                            <a:srgbClr val="000000"/>
                          </a:solidFill>
                          <a:effectLst/>
                          <a:latin typeface="Calibri" panose="020F0502020204030204" pitchFamily="34" charset="0"/>
                        </a:rPr>
                        <a:t>Directs and controls the activities of one or more functional areas, divisions, product groups or service areas through senior managers who have overall responsibility for the successful operation of those assigned areas.</a:t>
                      </a:r>
                    </a:p>
                  </a:txBody>
                  <a:tcPr marL="7620" marR="7620" marT="7620" marB="0" anchor="b"/>
                </a:tc>
                <a:extLst>
                  <a:ext uri="{0D108BD9-81ED-4DB2-BD59-A6C34878D82A}">
                    <a16:rowId xmlns:a16="http://schemas.microsoft.com/office/drawing/2014/main" val="4179742350"/>
                  </a:ext>
                </a:extLst>
              </a:tr>
            </a:tbl>
          </a:graphicData>
        </a:graphic>
      </p:graphicFrame>
      <p:sp>
        <p:nvSpPr>
          <p:cNvPr id="5" name="Slide Number Placeholder 4">
            <a:extLst>
              <a:ext uri="{FF2B5EF4-FFF2-40B4-BE49-F238E27FC236}">
                <a16:creationId xmlns:a16="http://schemas.microsoft.com/office/drawing/2014/main" id="{760EF1C7-37F7-4EBA-9046-C557453E98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506C1-727E-48CD-9AB0-1315E759C1A0}"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DD477A2C-99F5-4255-96C2-1813A5BFCBE9}"/>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Pfenex Confidential</a:t>
            </a:r>
          </a:p>
        </p:txBody>
      </p:sp>
    </p:spTree>
    <p:extLst>
      <p:ext uri="{BB962C8B-B14F-4D97-AF65-F5344CB8AC3E}">
        <p14:creationId xmlns:p14="http://schemas.microsoft.com/office/powerpoint/2010/main" val="1165788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2B7F2C-BFE7-4704-B713-791C631EC2FE}"/>
              </a:ext>
            </a:extLst>
          </p:cNvPr>
          <p:cNvSpPr>
            <a:spLocks noGrp="1"/>
          </p:cNvSpPr>
          <p:nvPr>
            <p:ph type="body" sz="quarter" idx="13"/>
          </p:nvPr>
        </p:nvSpPr>
        <p:spPr/>
        <p:txBody>
          <a:bodyPr>
            <a:normAutofit/>
          </a:bodyPr>
          <a:lstStyle/>
          <a:p>
            <a:r>
              <a:rPr lang="en-US" sz="2800" b="0" dirty="0"/>
              <a:t>Professional Career Ladder</a:t>
            </a:r>
          </a:p>
        </p:txBody>
      </p:sp>
      <p:graphicFrame>
        <p:nvGraphicFramePr>
          <p:cNvPr id="4" name="Table 3">
            <a:extLst>
              <a:ext uri="{FF2B5EF4-FFF2-40B4-BE49-F238E27FC236}">
                <a16:creationId xmlns:a16="http://schemas.microsoft.com/office/drawing/2014/main" id="{F643157E-E8CE-4755-9093-22C2E8E4B525}"/>
              </a:ext>
            </a:extLst>
          </p:cNvPr>
          <p:cNvGraphicFramePr>
            <a:graphicFrameLocks noGrp="1"/>
          </p:cNvGraphicFramePr>
          <p:nvPr>
            <p:extLst>
              <p:ext uri="{D42A27DB-BD31-4B8C-83A1-F6EECF244321}">
                <p14:modId xmlns:p14="http://schemas.microsoft.com/office/powerpoint/2010/main" val="813788331"/>
              </p:ext>
            </p:extLst>
          </p:nvPr>
        </p:nvGraphicFramePr>
        <p:xfrm>
          <a:off x="566730" y="1290141"/>
          <a:ext cx="11207694" cy="4301397"/>
        </p:xfrm>
        <a:graphic>
          <a:graphicData uri="http://schemas.openxmlformats.org/drawingml/2006/table">
            <a:tbl>
              <a:tblPr>
                <a:tableStyleId>{5C22544A-7EE6-4342-B048-85BDC9FD1C3A}</a:tableStyleId>
              </a:tblPr>
              <a:tblGrid>
                <a:gridCol w="1033470">
                  <a:extLst>
                    <a:ext uri="{9D8B030D-6E8A-4147-A177-3AD203B41FA5}">
                      <a16:colId xmlns:a16="http://schemas.microsoft.com/office/drawing/2014/main" val="1668152176"/>
                    </a:ext>
                  </a:extLst>
                </a:gridCol>
                <a:gridCol w="1468315">
                  <a:extLst>
                    <a:ext uri="{9D8B030D-6E8A-4147-A177-3AD203B41FA5}">
                      <a16:colId xmlns:a16="http://schemas.microsoft.com/office/drawing/2014/main" val="1137530994"/>
                    </a:ext>
                  </a:extLst>
                </a:gridCol>
                <a:gridCol w="1876235">
                  <a:extLst>
                    <a:ext uri="{9D8B030D-6E8A-4147-A177-3AD203B41FA5}">
                      <a16:colId xmlns:a16="http://schemas.microsoft.com/office/drawing/2014/main" val="2218961368"/>
                    </a:ext>
                  </a:extLst>
                </a:gridCol>
                <a:gridCol w="1781365">
                  <a:extLst>
                    <a:ext uri="{9D8B030D-6E8A-4147-A177-3AD203B41FA5}">
                      <a16:colId xmlns:a16="http://schemas.microsoft.com/office/drawing/2014/main" val="1257465250"/>
                    </a:ext>
                  </a:extLst>
                </a:gridCol>
                <a:gridCol w="1747413">
                  <a:extLst>
                    <a:ext uri="{9D8B030D-6E8A-4147-A177-3AD203B41FA5}">
                      <a16:colId xmlns:a16="http://schemas.microsoft.com/office/drawing/2014/main" val="3126099774"/>
                    </a:ext>
                  </a:extLst>
                </a:gridCol>
                <a:gridCol w="1650448">
                  <a:extLst>
                    <a:ext uri="{9D8B030D-6E8A-4147-A177-3AD203B41FA5}">
                      <a16:colId xmlns:a16="http://schemas.microsoft.com/office/drawing/2014/main" val="1062774572"/>
                    </a:ext>
                  </a:extLst>
                </a:gridCol>
                <a:gridCol w="1650448">
                  <a:extLst>
                    <a:ext uri="{9D8B030D-6E8A-4147-A177-3AD203B41FA5}">
                      <a16:colId xmlns:a16="http://schemas.microsoft.com/office/drawing/2014/main" val="655395552"/>
                    </a:ext>
                  </a:extLst>
                </a:gridCol>
              </a:tblGrid>
              <a:tr h="381827">
                <a:tc>
                  <a:txBody>
                    <a:bodyPr/>
                    <a:lstStyle/>
                    <a:p>
                      <a:pPr algn="l" fontAlgn="b"/>
                      <a:r>
                        <a:rPr lang="en-US" sz="1200" b="1" i="0" u="none" strike="noStrike">
                          <a:solidFill>
                            <a:srgbClr val="000000"/>
                          </a:solidFill>
                          <a:effectLst/>
                          <a:latin typeface="Calibri" panose="020F0502020204030204" pitchFamily="34" charset="0"/>
                        </a:rPr>
                        <a:t>Job Dimensions:</a:t>
                      </a:r>
                    </a:p>
                  </a:txBody>
                  <a:tcPr marL="7620" marR="7620" marT="7620" marB="0" anchor="b">
                    <a:solidFill>
                      <a:schemeClr val="accent5">
                        <a:lumMod val="40000"/>
                        <a:lumOff val="60000"/>
                      </a:schemeClr>
                    </a:solidFill>
                  </a:tcPr>
                </a:tc>
                <a:tc>
                  <a:txBody>
                    <a:bodyPr/>
                    <a:lstStyle/>
                    <a:p>
                      <a:pPr algn="l" fontAlgn="b"/>
                      <a:r>
                        <a:rPr lang="en-US" sz="1200" b="1" i="0" u="none" strike="noStrike">
                          <a:solidFill>
                            <a:srgbClr val="000000"/>
                          </a:solidFill>
                          <a:effectLst/>
                          <a:latin typeface="Calibri" panose="020F0502020204030204" pitchFamily="34" charset="0"/>
                        </a:rPr>
                        <a:t>Entry</a:t>
                      </a:r>
                    </a:p>
                  </a:txBody>
                  <a:tcPr marL="7620" marR="7620" marT="7620" marB="0" anchor="b">
                    <a:solidFill>
                      <a:schemeClr val="accent5">
                        <a:lumMod val="40000"/>
                        <a:lumOff val="60000"/>
                      </a:schemeClr>
                    </a:solidFill>
                  </a:tcPr>
                </a:tc>
                <a:tc>
                  <a:txBody>
                    <a:bodyPr/>
                    <a:lstStyle/>
                    <a:p>
                      <a:pPr algn="l" fontAlgn="b"/>
                      <a:r>
                        <a:rPr lang="en-US" sz="1200" b="1" i="0" u="none" strike="noStrike">
                          <a:solidFill>
                            <a:srgbClr val="000000"/>
                          </a:solidFill>
                          <a:effectLst/>
                          <a:latin typeface="Calibri" panose="020F0502020204030204" pitchFamily="34" charset="0"/>
                        </a:rPr>
                        <a:t>Developing</a:t>
                      </a:r>
                    </a:p>
                  </a:txBody>
                  <a:tcPr marL="7620" marR="7620" marT="7620" marB="0" anchor="b">
                    <a:solidFill>
                      <a:schemeClr val="accent5">
                        <a:lumMod val="40000"/>
                        <a:lumOff val="60000"/>
                      </a:schemeClr>
                    </a:solidFill>
                  </a:tcPr>
                </a:tc>
                <a:tc>
                  <a:txBody>
                    <a:bodyPr/>
                    <a:lstStyle/>
                    <a:p>
                      <a:pPr algn="l" fontAlgn="b"/>
                      <a:r>
                        <a:rPr lang="en-US" sz="1200" b="1" i="0" u="none" strike="noStrike">
                          <a:solidFill>
                            <a:srgbClr val="000000"/>
                          </a:solidFill>
                          <a:effectLst/>
                          <a:latin typeface="Calibri" panose="020F0502020204030204" pitchFamily="34" charset="0"/>
                        </a:rPr>
                        <a:t>Career</a:t>
                      </a:r>
                    </a:p>
                  </a:txBody>
                  <a:tcPr marL="7620" marR="7620" marT="7620" marB="0" anchor="b">
                    <a:solidFill>
                      <a:schemeClr val="accent5">
                        <a:lumMod val="40000"/>
                        <a:lumOff val="60000"/>
                      </a:schemeClr>
                    </a:solidFill>
                  </a:tcPr>
                </a:tc>
                <a:tc>
                  <a:txBody>
                    <a:bodyPr/>
                    <a:lstStyle/>
                    <a:p>
                      <a:pPr algn="l" fontAlgn="b"/>
                      <a:r>
                        <a:rPr lang="en-US" sz="1200" b="1" i="0" u="none" strike="noStrike">
                          <a:solidFill>
                            <a:srgbClr val="000000"/>
                          </a:solidFill>
                          <a:effectLst/>
                          <a:latin typeface="Calibri" panose="020F0502020204030204" pitchFamily="34" charset="0"/>
                        </a:rPr>
                        <a:t>Advanced</a:t>
                      </a:r>
                    </a:p>
                  </a:txBody>
                  <a:tcPr marL="7620" marR="7620" marT="7620" marB="0" anchor="b">
                    <a:solidFill>
                      <a:schemeClr val="accent5">
                        <a:lumMod val="40000"/>
                        <a:lumOff val="60000"/>
                      </a:schemeClr>
                    </a:solidFill>
                  </a:tcPr>
                </a:tc>
                <a:tc>
                  <a:txBody>
                    <a:bodyPr/>
                    <a:lstStyle/>
                    <a:p>
                      <a:pPr algn="l" fontAlgn="b"/>
                      <a:r>
                        <a:rPr lang="en-US" sz="1200" b="1" i="0" u="none" strike="noStrike">
                          <a:solidFill>
                            <a:srgbClr val="000000"/>
                          </a:solidFill>
                          <a:effectLst/>
                          <a:latin typeface="Calibri" panose="020F0502020204030204" pitchFamily="34" charset="0"/>
                        </a:rPr>
                        <a:t>Expert</a:t>
                      </a:r>
                    </a:p>
                  </a:txBody>
                  <a:tcPr marL="7620" marR="7620" marT="7620" marB="0" anchor="b">
                    <a:solidFill>
                      <a:schemeClr val="accent5">
                        <a:lumMod val="40000"/>
                        <a:lumOff val="60000"/>
                      </a:schemeClr>
                    </a:solidFill>
                  </a:tcPr>
                </a:tc>
                <a:tc>
                  <a:txBody>
                    <a:bodyPr/>
                    <a:lstStyle/>
                    <a:p>
                      <a:pPr algn="l" fontAlgn="b"/>
                      <a:r>
                        <a:rPr lang="en-US" sz="1200" b="1" i="0" u="none" strike="noStrike">
                          <a:solidFill>
                            <a:srgbClr val="000000"/>
                          </a:solidFill>
                          <a:effectLst/>
                          <a:latin typeface="Calibri" panose="020F0502020204030204" pitchFamily="34" charset="0"/>
                        </a:rPr>
                        <a:t>Principal</a:t>
                      </a:r>
                    </a:p>
                  </a:txBody>
                  <a:tcPr marL="7620" marR="7620" marT="7620" marB="0" anchor="b">
                    <a:solidFill>
                      <a:schemeClr val="accent5">
                        <a:lumMod val="40000"/>
                        <a:lumOff val="60000"/>
                      </a:schemeClr>
                    </a:solidFill>
                  </a:tcPr>
                </a:tc>
                <a:extLst>
                  <a:ext uri="{0D108BD9-81ED-4DB2-BD59-A6C34878D82A}">
                    <a16:rowId xmlns:a16="http://schemas.microsoft.com/office/drawing/2014/main" val="3595625107"/>
                  </a:ext>
                </a:extLst>
              </a:tr>
              <a:tr h="1410422">
                <a:tc>
                  <a:txBody>
                    <a:bodyPr/>
                    <a:lstStyle/>
                    <a:p>
                      <a:pPr algn="l" fontAlgn="b"/>
                      <a:r>
                        <a:rPr lang="en-US" sz="1200" b="1" i="0" u="none" strike="noStrike">
                          <a:solidFill>
                            <a:srgbClr val="000000"/>
                          </a:solidFill>
                          <a:effectLst/>
                          <a:latin typeface="Calibri" panose="020F0502020204030204" pitchFamily="34" charset="0"/>
                        </a:rPr>
                        <a:t>Job Level</a:t>
                      </a:r>
                    </a:p>
                  </a:txBody>
                  <a:tcPr marL="7620" marR="7620" marT="7620" marB="0" anchor="b"/>
                </a:tc>
                <a:tc>
                  <a:txBody>
                    <a:bodyPr/>
                    <a:lstStyle/>
                    <a:p>
                      <a:pPr algn="l" fontAlgn="b"/>
                      <a:r>
                        <a:rPr lang="en-US" sz="1000" b="0" i="0" u="none" strike="noStrike" dirty="0">
                          <a:solidFill>
                            <a:srgbClr val="000000"/>
                          </a:solidFill>
                          <a:effectLst/>
                          <a:latin typeface="Calibri" panose="020F0502020204030204" pitchFamily="34" charset="0"/>
                        </a:rPr>
                        <a:t>Learns to use professional concepts. Applies company policies and procedures to resolve routine issues.</a:t>
                      </a:r>
                    </a:p>
                  </a:txBody>
                  <a:tcPr marL="7620" marR="7620" marT="7620" marB="0" anchor="b"/>
                </a:tc>
                <a:tc>
                  <a:txBody>
                    <a:bodyPr/>
                    <a:lstStyle/>
                    <a:p>
                      <a:pPr algn="l" fontAlgn="b"/>
                      <a:r>
                        <a:rPr lang="en-US" sz="1000" b="0" i="0" u="none" strike="noStrike">
                          <a:solidFill>
                            <a:srgbClr val="000000"/>
                          </a:solidFill>
                          <a:effectLst/>
                          <a:latin typeface="Calibri" panose="020F0502020204030204" pitchFamily="34" charset="0"/>
                        </a:rPr>
                        <a:t>Developing professional expertise, applies company policies and procedures to resolve a variety of issues.  </a:t>
                      </a:r>
                    </a:p>
                  </a:txBody>
                  <a:tcPr marL="7620" marR="7620" marT="7620" marB="0" anchor="b"/>
                </a:tc>
                <a:tc>
                  <a:txBody>
                    <a:bodyPr/>
                    <a:lstStyle/>
                    <a:p>
                      <a:pPr algn="l" fontAlgn="b"/>
                      <a:r>
                        <a:rPr lang="en-US" sz="1000" b="0" i="0" u="none" strike="noStrike">
                          <a:solidFill>
                            <a:srgbClr val="000000"/>
                          </a:solidFill>
                          <a:effectLst/>
                          <a:latin typeface="Calibri" panose="020F0502020204030204" pitchFamily="34" charset="0"/>
                        </a:rPr>
                        <a:t>A seasoned, experienced professional with a full understanding of area of specialization; resolves a wide range of issues in creative ways. This job is the fully qualified, career-oriented, journey-level position.</a:t>
                      </a:r>
                    </a:p>
                  </a:txBody>
                  <a:tcPr marL="7620" marR="7620" marT="7620" marB="0" anchor="b"/>
                </a:tc>
                <a:tc>
                  <a:txBody>
                    <a:bodyPr/>
                    <a:lstStyle/>
                    <a:p>
                      <a:pPr algn="l" fontAlgn="b"/>
                      <a:r>
                        <a:rPr lang="en-US" sz="1000" b="0" i="0" u="none" strike="noStrike">
                          <a:solidFill>
                            <a:srgbClr val="000000"/>
                          </a:solidFill>
                          <a:effectLst/>
                          <a:latin typeface="Calibri" panose="020F0502020204030204" pitchFamily="34" charset="0"/>
                        </a:rPr>
                        <a:t>Having wide-ranging experience, uses professional concepts and company objectives to resolve complex issues in creative and effective ways. Some barriers to entry exist at this level (e.g., dept/peer review). </a:t>
                      </a:r>
                    </a:p>
                  </a:txBody>
                  <a:tcPr marL="7620" marR="7620" marT="7620" marB="0" anchor="b"/>
                </a:tc>
                <a:tc>
                  <a:txBody>
                    <a:bodyPr/>
                    <a:lstStyle/>
                    <a:p>
                      <a:pPr algn="l" fontAlgn="b"/>
                      <a:r>
                        <a:rPr lang="en-US" sz="1000" b="0" i="0" u="none" strike="noStrike">
                          <a:solidFill>
                            <a:srgbClr val="000000"/>
                          </a:solidFill>
                          <a:effectLst/>
                          <a:latin typeface="Calibri" panose="020F0502020204030204" pitchFamily="34" charset="0"/>
                        </a:rPr>
                        <a:t>Having broad expertise or unique knowledge, uses skills to contribute to development of company objectives and principles and to achieve goals in creative and effective ways. Barriers to entry such as technical committee review exist at this level.</a:t>
                      </a:r>
                    </a:p>
                  </a:txBody>
                  <a:tcPr marL="7620" marR="7620" marT="7620" marB="0" anchor="b"/>
                </a:tc>
                <a:tc>
                  <a:txBody>
                    <a:bodyPr/>
                    <a:lstStyle/>
                    <a:p>
                      <a:pPr algn="l" fontAlgn="b"/>
                      <a:r>
                        <a:rPr lang="en-US" sz="1000" b="0" i="0" u="none" strike="noStrike">
                          <a:solidFill>
                            <a:srgbClr val="000000"/>
                          </a:solidFill>
                          <a:effectLst/>
                          <a:latin typeface="Calibri" panose="020F0502020204030204" pitchFamily="34" charset="0"/>
                        </a:rPr>
                        <a:t>As an expert in the field, uses professional concepts in developing resolution to critical issues and broad design matters. Significant barriers to entry (e.g., top management review, approval) exist at this level.</a:t>
                      </a:r>
                    </a:p>
                  </a:txBody>
                  <a:tcPr marL="7620" marR="7620" marT="7620" marB="0" anchor="b"/>
                </a:tc>
                <a:extLst>
                  <a:ext uri="{0D108BD9-81ED-4DB2-BD59-A6C34878D82A}">
                    <a16:rowId xmlns:a16="http://schemas.microsoft.com/office/drawing/2014/main" val="109674308"/>
                  </a:ext>
                </a:extLst>
              </a:tr>
              <a:tr h="1722117">
                <a:tc>
                  <a:txBody>
                    <a:bodyPr/>
                    <a:lstStyle/>
                    <a:p>
                      <a:pPr algn="l" fontAlgn="b"/>
                      <a:r>
                        <a:rPr lang="en-US" sz="1200" b="1" i="0" u="none" strike="noStrike">
                          <a:solidFill>
                            <a:srgbClr val="000000"/>
                          </a:solidFill>
                          <a:effectLst/>
                          <a:latin typeface="Calibri" panose="020F0502020204030204" pitchFamily="34" charset="0"/>
                        </a:rPr>
                        <a:t>Job Complexity</a:t>
                      </a:r>
                    </a:p>
                  </a:txBody>
                  <a:tcPr marL="7620" marR="7620" marT="7620" marB="0" anchor="b">
                    <a:solidFill>
                      <a:schemeClr val="accent1">
                        <a:lumMod val="20000"/>
                        <a:lumOff val="80000"/>
                      </a:schemeClr>
                    </a:solidFill>
                  </a:tcPr>
                </a:tc>
                <a:tc>
                  <a:txBody>
                    <a:bodyPr/>
                    <a:lstStyle/>
                    <a:p>
                      <a:pPr algn="l" fontAlgn="b"/>
                      <a:r>
                        <a:rPr lang="en-US" sz="1000" b="0" i="0" u="none" strike="noStrike">
                          <a:solidFill>
                            <a:srgbClr val="000000"/>
                          </a:solidFill>
                          <a:effectLst/>
                          <a:latin typeface="Calibri" panose="020F0502020204030204" pitchFamily="34" charset="0"/>
                          <a:cs typeface="Arial" panose="020B0604020202020204" pitchFamily="34" charset="0"/>
                        </a:rPr>
                        <a:t>Works on problems of limited scope.  Follows standard practices and procedures in analyzing situations or data from which answers can be readily obtained.  Builds stable working relationships internally.</a:t>
                      </a:r>
                      <a:endParaRPr lang="en-US" sz="1000" b="0" i="0" u="none" strike="noStrike">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cs typeface="Arial" panose="020B0604020202020204" pitchFamily="34" charset="0"/>
                        </a:rPr>
                        <a:t>Works on problems of moderate scope where analysis of situations or data requires a review of a variety of factors.  Exercises judgment within defined procedures and practices to determine appropriate action.  Builds productive internal/external working relationships.</a:t>
                      </a:r>
                      <a:endParaRPr lang="en-US" sz="10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cs typeface="Arial" panose="020B0604020202020204" pitchFamily="34" charset="0"/>
                        </a:rPr>
                        <a:t>Works on problems of diverse scope where analysis of data requires evaluation of identifiable factors.  Demonstrates good judgment in selecting methods and techniques for obtaining solutions.  Networks with senior internal and external personnel in own area of expertise.   </a:t>
                      </a:r>
                      <a:endParaRPr lang="en-US" sz="10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cs typeface="Arial" panose="020B0604020202020204" pitchFamily="34" charset="0"/>
                        </a:rPr>
                        <a:t>Works on complex issues where analysis of situations or data requires an in-depth evaluation of variable factors.  Exercises judgment in selecting methods, techniques and evaluation criteria for obtaining results. Networks with key contacts outside own area of expertise.</a:t>
                      </a:r>
                      <a:endParaRPr lang="en-US" sz="10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l" fontAlgn="b"/>
                      <a:r>
                        <a:rPr lang="en-US" sz="1000" b="0" i="0" u="none" strike="noStrike">
                          <a:solidFill>
                            <a:srgbClr val="000000"/>
                          </a:solidFill>
                          <a:effectLst/>
                          <a:latin typeface="Calibri" panose="020F0502020204030204" pitchFamily="34" charset="0"/>
                          <a:cs typeface="Arial" panose="020B0604020202020204" pitchFamily="34" charset="0"/>
                        </a:rPr>
                        <a:t>Works on significant and unique issues where analysis of situations or data requires an evaluation of intangibles.  Exercises independent judgment in methods, techniques and evaluation criteria for obtaining results.  Creates formal networks involving coordination among groups.</a:t>
                      </a:r>
                      <a:endParaRPr lang="en-US" sz="1000" b="0" i="0" u="none" strike="noStrike">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l" fontAlgn="b"/>
                      <a:r>
                        <a:rPr lang="en-US" sz="1000" b="0" i="0" u="none" strike="noStrike">
                          <a:solidFill>
                            <a:srgbClr val="000000"/>
                          </a:solidFill>
                          <a:effectLst/>
                          <a:latin typeface="Calibri" panose="020F0502020204030204" pitchFamily="34" charset="0"/>
                          <a:cs typeface="Arial" panose="020B0604020202020204" pitchFamily="34" charset="0"/>
                        </a:rPr>
                        <a:t>Works on issues that impact design/selling success or address future concepts, products or technologies.  Creates formal networks with key decision makers and serves as external spokesperson for the organization.</a:t>
                      </a:r>
                      <a:endParaRPr lang="en-US" sz="1000" b="0" i="0" u="none" strike="noStrike">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2751149645"/>
                  </a:ext>
                </a:extLst>
              </a:tr>
              <a:tr h="787031">
                <a:tc>
                  <a:txBody>
                    <a:bodyPr/>
                    <a:lstStyle/>
                    <a:p>
                      <a:pPr algn="l" fontAlgn="b"/>
                      <a:r>
                        <a:rPr lang="en-US" sz="1200" b="1" i="0" u="none" strike="noStrike">
                          <a:solidFill>
                            <a:srgbClr val="000000"/>
                          </a:solidFill>
                          <a:effectLst/>
                          <a:latin typeface="Calibri" panose="020F0502020204030204" pitchFamily="34" charset="0"/>
                        </a:rPr>
                        <a:t>Supervision</a:t>
                      </a:r>
                    </a:p>
                  </a:txBody>
                  <a:tcPr marL="7620" marR="7620" marT="7620" marB="0" anchor="b"/>
                </a:tc>
                <a:tc>
                  <a:txBody>
                    <a:bodyPr/>
                    <a:lstStyle/>
                    <a:p>
                      <a:pPr algn="l" fontAlgn="b"/>
                      <a:r>
                        <a:rPr lang="en-US" sz="1000" b="0" i="0" u="none" strike="noStrike">
                          <a:solidFill>
                            <a:srgbClr val="000000"/>
                          </a:solidFill>
                          <a:effectLst/>
                          <a:latin typeface="Calibri" panose="020F0502020204030204" pitchFamily="34" charset="0"/>
                          <a:cs typeface="Arial" panose="020B0604020202020204" pitchFamily="34" charset="0"/>
                        </a:rPr>
                        <a:t>Normally receives detailed instructions on all work.</a:t>
                      </a:r>
                      <a:endParaRPr lang="en-US"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000" b="0" i="0" u="none" strike="noStrike">
                          <a:solidFill>
                            <a:srgbClr val="000000"/>
                          </a:solidFill>
                          <a:effectLst/>
                          <a:latin typeface="Calibri" panose="020F0502020204030204" pitchFamily="34" charset="0"/>
                          <a:cs typeface="Arial" panose="020B0604020202020204" pitchFamily="34" charset="0"/>
                        </a:rPr>
                        <a:t>Normally receives general instructions on routine work, detailed instructions on new projects or assignments.</a:t>
                      </a:r>
                      <a:endParaRPr lang="en-US"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000" b="0" i="0" u="none" strike="noStrike">
                          <a:solidFill>
                            <a:srgbClr val="000000"/>
                          </a:solidFill>
                          <a:effectLst/>
                          <a:latin typeface="Calibri" panose="020F0502020204030204" pitchFamily="34" charset="0"/>
                          <a:cs typeface="Arial" panose="020B0604020202020204" pitchFamily="34" charset="0"/>
                        </a:rPr>
                        <a:t>Normally receives little instruction on day-to-day work, general instructions on new assignments.</a:t>
                      </a:r>
                      <a:endParaRPr lang="en-US"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000" b="0" i="0" u="none" strike="noStrike" dirty="0">
                          <a:solidFill>
                            <a:srgbClr val="000000"/>
                          </a:solidFill>
                          <a:effectLst/>
                          <a:latin typeface="Calibri" panose="020F0502020204030204" pitchFamily="34" charset="0"/>
                          <a:cs typeface="Arial" panose="020B0604020202020204" pitchFamily="34" charset="0"/>
                        </a:rPr>
                        <a:t>Determines methods and procedures on new assignments and may coordinate activities of other personnel (Team Lead).</a:t>
                      </a:r>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000" b="0" i="0" u="none" strike="noStrike" dirty="0">
                          <a:solidFill>
                            <a:srgbClr val="000000"/>
                          </a:solidFill>
                          <a:effectLst/>
                          <a:latin typeface="Calibri" panose="020F0502020204030204" pitchFamily="34" charset="0"/>
                          <a:cs typeface="Arial" panose="020B0604020202020204" pitchFamily="34" charset="0"/>
                        </a:rPr>
                        <a:t>Acts independently to determine methods and procedures on new or special assignments.  May supervise the activities of others.</a:t>
                      </a:r>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000" b="0" i="0" u="none" strike="noStrike" dirty="0">
                          <a:solidFill>
                            <a:srgbClr val="000000"/>
                          </a:solidFill>
                          <a:effectLst/>
                          <a:latin typeface="Calibri" panose="020F0502020204030204" pitchFamily="34" charset="0"/>
                          <a:cs typeface="Arial" panose="020B0604020202020204" pitchFamily="34" charset="0"/>
                        </a:rPr>
                        <a:t>Exercises wide latitude in determining objectives and approaches to critical assignments.   </a:t>
                      </a:r>
                      <a:endParaRPr lang="en-US" sz="1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14128291"/>
                  </a:ext>
                </a:extLst>
              </a:tr>
            </a:tbl>
          </a:graphicData>
        </a:graphic>
      </p:graphicFrame>
      <p:sp>
        <p:nvSpPr>
          <p:cNvPr id="5" name="Slide Number Placeholder 4">
            <a:extLst>
              <a:ext uri="{FF2B5EF4-FFF2-40B4-BE49-F238E27FC236}">
                <a16:creationId xmlns:a16="http://schemas.microsoft.com/office/drawing/2014/main" id="{760EF1C7-37F7-4EBA-9046-C557453E98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506C1-727E-48CD-9AB0-1315E759C1A0}"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DD477A2C-99F5-4255-96C2-1813A5BFCBE9}"/>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Pfenex Confidential</a:t>
            </a:r>
          </a:p>
        </p:txBody>
      </p:sp>
    </p:spTree>
    <p:extLst>
      <p:ext uri="{BB962C8B-B14F-4D97-AF65-F5344CB8AC3E}">
        <p14:creationId xmlns:p14="http://schemas.microsoft.com/office/powerpoint/2010/main" val="2886155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DF2276-7CFA-46D5-B20B-A4AC56671693}"/>
              </a:ext>
            </a:extLst>
          </p:cNvPr>
          <p:cNvSpPr>
            <a:spLocks noGrp="1"/>
          </p:cNvSpPr>
          <p:nvPr>
            <p:ph type="body" sz="quarter" idx="13"/>
          </p:nvPr>
        </p:nvSpPr>
        <p:spPr/>
        <p:txBody>
          <a:bodyPr>
            <a:normAutofit/>
          </a:bodyPr>
          <a:lstStyle/>
          <a:p>
            <a:r>
              <a:rPr lang="en-US" sz="2800" b="0" dirty="0"/>
              <a:t>Support &amp; Technician Career Path</a:t>
            </a:r>
          </a:p>
        </p:txBody>
      </p:sp>
      <p:graphicFrame>
        <p:nvGraphicFramePr>
          <p:cNvPr id="4" name="Table 3">
            <a:extLst>
              <a:ext uri="{FF2B5EF4-FFF2-40B4-BE49-F238E27FC236}">
                <a16:creationId xmlns:a16="http://schemas.microsoft.com/office/drawing/2014/main" id="{B5A38EB2-1628-4710-A7C3-150556AAC668}"/>
              </a:ext>
            </a:extLst>
          </p:cNvPr>
          <p:cNvGraphicFramePr>
            <a:graphicFrameLocks noGrp="1"/>
          </p:cNvGraphicFramePr>
          <p:nvPr>
            <p:extLst>
              <p:ext uri="{D42A27DB-BD31-4B8C-83A1-F6EECF244321}">
                <p14:modId xmlns:p14="http://schemas.microsoft.com/office/powerpoint/2010/main" val="606993374"/>
              </p:ext>
            </p:extLst>
          </p:nvPr>
        </p:nvGraphicFramePr>
        <p:xfrm>
          <a:off x="873610" y="1597329"/>
          <a:ext cx="9571838" cy="3598414"/>
        </p:xfrm>
        <a:graphic>
          <a:graphicData uri="http://schemas.openxmlformats.org/drawingml/2006/table">
            <a:tbl>
              <a:tblPr>
                <a:tableStyleId>{5C22544A-7EE6-4342-B048-85BDC9FD1C3A}</a:tableStyleId>
              </a:tblPr>
              <a:tblGrid>
                <a:gridCol w="1174458">
                  <a:extLst>
                    <a:ext uri="{9D8B030D-6E8A-4147-A177-3AD203B41FA5}">
                      <a16:colId xmlns:a16="http://schemas.microsoft.com/office/drawing/2014/main" val="2448810955"/>
                    </a:ext>
                  </a:extLst>
                </a:gridCol>
                <a:gridCol w="1501630">
                  <a:extLst>
                    <a:ext uri="{9D8B030D-6E8A-4147-A177-3AD203B41FA5}">
                      <a16:colId xmlns:a16="http://schemas.microsoft.com/office/drawing/2014/main" val="92688457"/>
                    </a:ext>
                  </a:extLst>
                </a:gridCol>
                <a:gridCol w="1426128">
                  <a:extLst>
                    <a:ext uri="{9D8B030D-6E8A-4147-A177-3AD203B41FA5}">
                      <a16:colId xmlns:a16="http://schemas.microsoft.com/office/drawing/2014/main" val="3070939067"/>
                    </a:ext>
                  </a:extLst>
                </a:gridCol>
                <a:gridCol w="1484852">
                  <a:extLst>
                    <a:ext uri="{9D8B030D-6E8A-4147-A177-3AD203B41FA5}">
                      <a16:colId xmlns:a16="http://schemas.microsoft.com/office/drawing/2014/main" val="1258823815"/>
                    </a:ext>
                  </a:extLst>
                </a:gridCol>
                <a:gridCol w="1946245">
                  <a:extLst>
                    <a:ext uri="{9D8B030D-6E8A-4147-A177-3AD203B41FA5}">
                      <a16:colId xmlns:a16="http://schemas.microsoft.com/office/drawing/2014/main" val="3993664238"/>
                    </a:ext>
                  </a:extLst>
                </a:gridCol>
                <a:gridCol w="2038525">
                  <a:extLst>
                    <a:ext uri="{9D8B030D-6E8A-4147-A177-3AD203B41FA5}">
                      <a16:colId xmlns:a16="http://schemas.microsoft.com/office/drawing/2014/main" val="4010441629"/>
                    </a:ext>
                  </a:extLst>
                </a:gridCol>
              </a:tblGrid>
              <a:tr h="390799">
                <a:tc>
                  <a:txBody>
                    <a:bodyPr/>
                    <a:lstStyle/>
                    <a:p>
                      <a:pPr algn="l" fontAlgn="b"/>
                      <a:r>
                        <a:rPr lang="en-US" sz="1200" b="1" i="0" u="none" strike="noStrike">
                          <a:solidFill>
                            <a:srgbClr val="000000"/>
                          </a:solidFill>
                          <a:effectLst/>
                          <a:latin typeface="Calibri" panose="020F0502020204030204" pitchFamily="34" charset="0"/>
                        </a:rPr>
                        <a:t>Job Dimensions:</a:t>
                      </a:r>
                    </a:p>
                  </a:txBody>
                  <a:tcPr marL="7620" marR="7620" marT="7620" marB="0" anchor="b">
                    <a:solidFill>
                      <a:schemeClr val="accent5">
                        <a:lumMod val="40000"/>
                        <a:lumOff val="60000"/>
                      </a:schemeClr>
                    </a:solidFill>
                  </a:tcPr>
                </a:tc>
                <a:tc>
                  <a:txBody>
                    <a:bodyPr/>
                    <a:lstStyle/>
                    <a:p>
                      <a:pPr algn="l" fontAlgn="b"/>
                      <a:r>
                        <a:rPr lang="en-US" sz="1200" b="1" i="0" u="none" strike="noStrike" dirty="0">
                          <a:solidFill>
                            <a:srgbClr val="000000"/>
                          </a:solidFill>
                          <a:effectLst/>
                          <a:latin typeface="Calibri" panose="020F0502020204030204" pitchFamily="34" charset="0"/>
                        </a:rPr>
                        <a:t>Entry</a:t>
                      </a:r>
                    </a:p>
                  </a:txBody>
                  <a:tcPr marL="7620" marR="7620" marT="7620" marB="0" anchor="b">
                    <a:solidFill>
                      <a:schemeClr val="accent5">
                        <a:lumMod val="40000"/>
                        <a:lumOff val="60000"/>
                      </a:schemeClr>
                    </a:solidFill>
                  </a:tcPr>
                </a:tc>
                <a:tc>
                  <a:txBody>
                    <a:bodyPr/>
                    <a:lstStyle/>
                    <a:p>
                      <a:pPr algn="l" fontAlgn="b"/>
                      <a:r>
                        <a:rPr lang="en-US" sz="1200" b="1" i="0" u="none" strike="noStrike">
                          <a:solidFill>
                            <a:srgbClr val="000000"/>
                          </a:solidFill>
                          <a:effectLst/>
                          <a:latin typeface="Calibri" panose="020F0502020204030204" pitchFamily="34" charset="0"/>
                        </a:rPr>
                        <a:t>Intermediate</a:t>
                      </a:r>
                    </a:p>
                  </a:txBody>
                  <a:tcPr marL="7620" marR="7620" marT="7620" marB="0" anchor="b">
                    <a:solidFill>
                      <a:schemeClr val="accent5">
                        <a:lumMod val="40000"/>
                        <a:lumOff val="60000"/>
                      </a:schemeClr>
                    </a:solidFill>
                  </a:tcPr>
                </a:tc>
                <a:tc>
                  <a:txBody>
                    <a:bodyPr/>
                    <a:lstStyle/>
                    <a:p>
                      <a:pPr algn="l" fontAlgn="b"/>
                      <a:r>
                        <a:rPr lang="en-US" sz="1200" b="1" i="0" u="none" strike="noStrike">
                          <a:solidFill>
                            <a:srgbClr val="000000"/>
                          </a:solidFill>
                          <a:effectLst/>
                          <a:latin typeface="Calibri" panose="020F0502020204030204" pitchFamily="34" charset="0"/>
                        </a:rPr>
                        <a:t>Senior</a:t>
                      </a:r>
                    </a:p>
                  </a:txBody>
                  <a:tcPr marL="7620" marR="7620" marT="7620" marB="0" anchor="b">
                    <a:solidFill>
                      <a:schemeClr val="accent5">
                        <a:lumMod val="40000"/>
                        <a:lumOff val="60000"/>
                      </a:schemeClr>
                    </a:solidFill>
                  </a:tcPr>
                </a:tc>
                <a:tc>
                  <a:txBody>
                    <a:bodyPr/>
                    <a:lstStyle/>
                    <a:p>
                      <a:pPr algn="l" fontAlgn="b"/>
                      <a:r>
                        <a:rPr lang="en-US" sz="1200" b="1" i="0" u="none" strike="noStrike">
                          <a:solidFill>
                            <a:srgbClr val="000000"/>
                          </a:solidFill>
                          <a:effectLst/>
                          <a:latin typeface="Calibri" panose="020F0502020204030204" pitchFamily="34" charset="0"/>
                        </a:rPr>
                        <a:t>Highly Skilled</a:t>
                      </a:r>
                    </a:p>
                  </a:txBody>
                  <a:tcPr marL="7620" marR="7620" marT="7620" marB="0" anchor="b">
                    <a:solidFill>
                      <a:schemeClr val="accent5">
                        <a:lumMod val="40000"/>
                        <a:lumOff val="60000"/>
                      </a:schemeClr>
                    </a:solidFill>
                  </a:tcPr>
                </a:tc>
                <a:tc>
                  <a:txBody>
                    <a:bodyPr/>
                    <a:lstStyle/>
                    <a:p>
                      <a:pPr algn="l" fontAlgn="b"/>
                      <a:r>
                        <a:rPr lang="en-US" sz="1200" b="1" i="0" u="none" strike="noStrike">
                          <a:solidFill>
                            <a:srgbClr val="000000"/>
                          </a:solidFill>
                          <a:effectLst/>
                          <a:latin typeface="Calibri" panose="020F0502020204030204" pitchFamily="34" charset="0"/>
                        </a:rPr>
                        <a:t>Specialist</a:t>
                      </a:r>
                    </a:p>
                  </a:txBody>
                  <a:tcPr marL="7620" marR="7620" marT="7620" marB="0" anchor="b">
                    <a:solidFill>
                      <a:schemeClr val="accent5">
                        <a:lumMod val="40000"/>
                        <a:lumOff val="60000"/>
                      </a:schemeClr>
                    </a:solidFill>
                  </a:tcPr>
                </a:tc>
                <a:extLst>
                  <a:ext uri="{0D108BD9-81ED-4DB2-BD59-A6C34878D82A}">
                    <a16:rowId xmlns:a16="http://schemas.microsoft.com/office/drawing/2014/main" val="2236683938"/>
                  </a:ext>
                </a:extLst>
              </a:tr>
              <a:tr h="944417">
                <a:tc>
                  <a:txBody>
                    <a:bodyPr/>
                    <a:lstStyle/>
                    <a:p>
                      <a:pPr algn="l" fontAlgn="b"/>
                      <a:r>
                        <a:rPr lang="en-US" sz="1200" b="1" i="0" u="none" strike="noStrike">
                          <a:solidFill>
                            <a:srgbClr val="000000"/>
                          </a:solidFill>
                          <a:effectLst/>
                          <a:latin typeface="Calibri" panose="020F0502020204030204" pitchFamily="34" charset="0"/>
                        </a:rPr>
                        <a:t>Job Level</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Acquires job skills and learns company policies and procedures to complete routine tasks.</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Applies acquired job skills and company policies and procedures to complete assigned tasks.</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Has substantial understanding of the job and applies knowledge and skills to complete a wide range of tasks.</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As a skilled specialist, completes tasks in resourceful and effective ways.</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As a highly skilled specialist, contributes to the development of concepts and techniques. Completes complex tasks in creative and effective ways. </a:t>
                      </a:r>
                    </a:p>
                  </a:txBody>
                  <a:tcPr marL="7620" marR="7620" marT="7620" marB="0" anchor="b"/>
                </a:tc>
                <a:extLst>
                  <a:ext uri="{0D108BD9-81ED-4DB2-BD59-A6C34878D82A}">
                    <a16:rowId xmlns:a16="http://schemas.microsoft.com/office/drawing/2014/main" val="4133946774"/>
                  </a:ext>
                </a:extLst>
              </a:tr>
              <a:tr h="1131599">
                <a:tc>
                  <a:txBody>
                    <a:bodyPr/>
                    <a:lstStyle/>
                    <a:p>
                      <a:pPr algn="l" fontAlgn="b"/>
                      <a:r>
                        <a:rPr lang="en-US" sz="1200" b="1" i="0" u="none" strike="noStrike">
                          <a:solidFill>
                            <a:srgbClr val="000000"/>
                          </a:solidFill>
                          <a:effectLst/>
                          <a:latin typeface="Calibri" panose="020F0502020204030204" pitchFamily="34" charset="0"/>
                        </a:rPr>
                        <a:t>Job Complexity</a:t>
                      </a:r>
                    </a:p>
                  </a:txBody>
                  <a:tcPr marL="7620" marR="7620" marT="7620" marB="0" anchor="b">
                    <a:solidFill>
                      <a:schemeClr val="accent1">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Works on assignments that are routine in nature, requiring limited judgment. Has little or no role in decision-making.</a:t>
                      </a:r>
                    </a:p>
                  </a:txBody>
                  <a:tcPr marL="7620" marR="7620" marT="7620" marB="0" anchor="b">
                    <a:solidFill>
                      <a:schemeClr val="accent1">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Works on assignments that are semi-routine in nature but recognizes the need for occasional deviation from accepted practice.</a:t>
                      </a:r>
                    </a:p>
                  </a:txBody>
                  <a:tcPr marL="7620" marR="7620" marT="7620" marB="0" anchor="b">
                    <a:solidFill>
                      <a:schemeClr val="accent1">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Works on assignments that are moderately difficult, requiring judgment in resolving issues or in making recommendations.</a:t>
                      </a:r>
                    </a:p>
                  </a:txBody>
                  <a:tcPr marL="7620" marR="7620" marT="7620" marB="0" anchor="b">
                    <a:solidFill>
                      <a:schemeClr val="accent1">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Works on assignments requiring considerable judgment and initiative. Understands implications of work and makes recommendations for solutions.</a:t>
                      </a:r>
                    </a:p>
                  </a:txBody>
                  <a:tcPr marL="7620" marR="7620" marT="7620" marB="0" anchor="b">
                    <a:solidFill>
                      <a:schemeClr val="accent1">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Consistently works on complex assignments requiring independent action and a high degree of initiative to resolve issues. Makes recommendations for new procedures.</a:t>
                      </a:r>
                    </a:p>
                  </a:txBody>
                  <a:tcPr marL="7620" marR="7620" marT="7620" marB="0" anchor="b">
                    <a:solidFill>
                      <a:schemeClr val="accent1">
                        <a:lumMod val="20000"/>
                        <a:lumOff val="80000"/>
                      </a:schemeClr>
                    </a:solidFill>
                  </a:tcPr>
                </a:tc>
                <a:extLst>
                  <a:ext uri="{0D108BD9-81ED-4DB2-BD59-A6C34878D82A}">
                    <a16:rowId xmlns:a16="http://schemas.microsoft.com/office/drawing/2014/main" val="3869794616"/>
                  </a:ext>
                </a:extLst>
              </a:tr>
              <a:tr h="1131599">
                <a:tc>
                  <a:txBody>
                    <a:bodyPr/>
                    <a:lstStyle/>
                    <a:p>
                      <a:pPr algn="l" fontAlgn="b"/>
                      <a:r>
                        <a:rPr lang="en-US" sz="1200" b="1" i="0" u="none" strike="noStrike">
                          <a:solidFill>
                            <a:srgbClr val="000000"/>
                          </a:solidFill>
                          <a:effectLst/>
                          <a:latin typeface="Calibri" panose="020F0502020204030204" pitchFamily="34" charset="0"/>
                        </a:rPr>
                        <a:t>Supervision</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Normally receives detailed instructions on all work. Works under close supervision.</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Normally follows established procedures on routine work, requires instructions only on new assignments.</a:t>
                      </a: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Normally receives little instruction on daily work, general instructions on newly introduced assignments.</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Determines methods and procedures on new assignments. May be informal team leader.</a:t>
                      </a: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Acts independently to determine methods and procedures on new assignments. Often acts as a facilitator and team leader.</a:t>
                      </a:r>
                    </a:p>
                  </a:txBody>
                  <a:tcPr marL="7620" marR="7620" marT="7620" marB="0" anchor="b"/>
                </a:tc>
                <a:extLst>
                  <a:ext uri="{0D108BD9-81ED-4DB2-BD59-A6C34878D82A}">
                    <a16:rowId xmlns:a16="http://schemas.microsoft.com/office/drawing/2014/main" val="3088461646"/>
                  </a:ext>
                </a:extLst>
              </a:tr>
            </a:tbl>
          </a:graphicData>
        </a:graphic>
      </p:graphicFrame>
      <p:sp>
        <p:nvSpPr>
          <p:cNvPr id="6" name="Slide Number Placeholder 5">
            <a:extLst>
              <a:ext uri="{FF2B5EF4-FFF2-40B4-BE49-F238E27FC236}">
                <a16:creationId xmlns:a16="http://schemas.microsoft.com/office/drawing/2014/main" id="{F78C1FE8-E204-454E-A105-A68A6F7B60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506C1-727E-48CD-9AB0-1315E759C1A0}"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Footer Placeholder 6">
            <a:extLst>
              <a:ext uri="{FF2B5EF4-FFF2-40B4-BE49-F238E27FC236}">
                <a16:creationId xmlns:a16="http://schemas.microsoft.com/office/drawing/2014/main" id="{4B35FB3B-6945-4CA5-BE5D-929B26743F2B}"/>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Pfenex Confidential</a:t>
            </a:r>
          </a:p>
        </p:txBody>
      </p:sp>
    </p:spTree>
    <p:extLst>
      <p:ext uri="{BB962C8B-B14F-4D97-AF65-F5344CB8AC3E}">
        <p14:creationId xmlns:p14="http://schemas.microsoft.com/office/powerpoint/2010/main" val="3125894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AD5E16-BAD0-49E0-A8FA-B335F02C9B0B}"/>
              </a:ext>
            </a:extLst>
          </p:cNvPr>
          <p:cNvSpPr>
            <a:spLocks noGrp="1"/>
          </p:cNvSpPr>
          <p:nvPr>
            <p:ph type="sldNum" sz="quarter" idx="12"/>
          </p:nvPr>
        </p:nvSpPr>
        <p:spPr/>
        <p:txBody>
          <a:bodyPr/>
          <a:lstStyle/>
          <a:p>
            <a:fld id="{672506C1-727E-48CD-9AB0-1315E759C1A0}" type="slidenum">
              <a:rPr lang="en-US" smtClean="0"/>
              <a:pPr/>
              <a:t>23</a:t>
            </a:fld>
            <a:endParaRPr lang="en-US" dirty="0"/>
          </a:p>
        </p:txBody>
      </p:sp>
      <p:sp>
        <p:nvSpPr>
          <p:cNvPr id="4" name="Text Placeholder 3">
            <a:extLst>
              <a:ext uri="{FF2B5EF4-FFF2-40B4-BE49-F238E27FC236}">
                <a16:creationId xmlns:a16="http://schemas.microsoft.com/office/drawing/2014/main" id="{48E7D738-E1E4-4DAD-876B-39A29B516A86}"/>
              </a:ext>
            </a:extLst>
          </p:cNvPr>
          <p:cNvSpPr>
            <a:spLocks noGrp="1"/>
          </p:cNvSpPr>
          <p:nvPr>
            <p:ph type="body" sz="quarter" idx="13"/>
          </p:nvPr>
        </p:nvSpPr>
        <p:spPr/>
        <p:txBody>
          <a:bodyPr>
            <a:noAutofit/>
          </a:bodyPr>
          <a:lstStyle/>
          <a:p>
            <a:r>
              <a:rPr lang="en-US" sz="4400" b="0" dirty="0"/>
              <a:t>Next Steps </a:t>
            </a:r>
          </a:p>
        </p:txBody>
      </p:sp>
      <p:sp>
        <p:nvSpPr>
          <p:cNvPr id="5" name="Rectangle 4">
            <a:extLst>
              <a:ext uri="{FF2B5EF4-FFF2-40B4-BE49-F238E27FC236}">
                <a16:creationId xmlns:a16="http://schemas.microsoft.com/office/drawing/2014/main" id="{7DE00E16-7DEC-4E1A-868C-00D004B186CE}"/>
              </a:ext>
            </a:extLst>
          </p:cNvPr>
          <p:cNvSpPr/>
          <p:nvPr/>
        </p:nvSpPr>
        <p:spPr>
          <a:xfrm>
            <a:off x="728330" y="2001004"/>
            <a:ext cx="9928585" cy="1678408"/>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3200" dirty="0">
                <a:solidFill>
                  <a:srgbClr val="0E2222"/>
                </a:solidFill>
                <a:latin typeface="Calibri Light" panose="020F0302020204030204"/>
              </a:rPr>
              <a:t>Begin drafting IDP</a:t>
            </a:r>
          </a:p>
          <a:p>
            <a:pPr marL="228600" lvl="0" indent="-228600">
              <a:lnSpc>
                <a:spcPct val="90000"/>
              </a:lnSpc>
              <a:spcBef>
                <a:spcPts val="1000"/>
              </a:spcBef>
              <a:buFont typeface="Arial" panose="020B0604020202020204" pitchFamily="34" charset="0"/>
              <a:buChar char="•"/>
            </a:pPr>
            <a:r>
              <a:rPr lang="en-US" sz="3200" dirty="0">
                <a:solidFill>
                  <a:srgbClr val="0E2222"/>
                </a:solidFill>
                <a:latin typeface="Calibri Light" panose="020F0302020204030204"/>
              </a:rPr>
              <a:t>Review IDP with your manager</a:t>
            </a:r>
          </a:p>
          <a:p>
            <a:pPr marL="228600" lvl="0" indent="-228600">
              <a:lnSpc>
                <a:spcPct val="90000"/>
              </a:lnSpc>
              <a:spcBef>
                <a:spcPts val="1000"/>
              </a:spcBef>
              <a:buFont typeface="Arial" panose="020B0604020202020204" pitchFamily="34" charset="0"/>
              <a:buChar char="•"/>
            </a:pPr>
            <a:r>
              <a:rPr lang="en-US" sz="3200" dirty="0">
                <a:solidFill>
                  <a:srgbClr val="0E2222"/>
                </a:solidFill>
                <a:latin typeface="Calibri Light" panose="020F0302020204030204"/>
              </a:rPr>
              <a:t>Complete IDP</a:t>
            </a:r>
          </a:p>
        </p:txBody>
      </p:sp>
    </p:spTree>
    <p:extLst>
      <p:ext uri="{BB962C8B-B14F-4D97-AF65-F5344CB8AC3E}">
        <p14:creationId xmlns:p14="http://schemas.microsoft.com/office/powerpoint/2010/main" val="3266917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0A6C4D-BBE6-41A3-BFDD-BAF73CF667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671" y="2333450"/>
            <a:ext cx="6464259" cy="1458492"/>
          </a:xfrm>
          <a:prstGeom prst="rect">
            <a:avLst/>
          </a:prstGeom>
        </p:spPr>
      </p:pic>
      <p:sp>
        <p:nvSpPr>
          <p:cNvPr id="3" name="TextBox 2">
            <a:extLst>
              <a:ext uri="{FF2B5EF4-FFF2-40B4-BE49-F238E27FC236}">
                <a16:creationId xmlns:a16="http://schemas.microsoft.com/office/drawing/2014/main" id="{8B99623F-770E-49B8-A87B-55143F4EB517}"/>
              </a:ext>
            </a:extLst>
          </p:cNvPr>
          <p:cNvSpPr txBox="1"/>
          <p:nvPr/>
        </p:nvSpPr>
        <p:spPr>
          <a:xfrm>
            <a:off x="2036305" y="3946021"/>
            <a:ext cx="8488990" cy="496290"/>
          </a:xfrm>
          <a:prstGeom prst="rect">
            <a:avLst/>
          </a:prstGeom>
          <a:noFill/>
        </p:spPr>
        <p:txBody>
          <a:bodyPr wrap="square" rtlCol="0">
            <a:spAutoFit/>
          </a:bodyPr>
          <a:lstStyle/>
          <a:p>
            <a:r>
              <a:rPr lang="en-US" sz="2625" i="1" dirty="0">
                <a:solidFill>
                  <a:schemeClr val="bg1">
                    <a:lumMod val="50000"/>
                  </a:schemeClr>
                </a:solidFill>
                <a:latin typeface="+mj-lt"/>
              </a:rPr>
              <a:t>INNOVATIVE SOLUTIONS</a:t>
            </a:r>
            <a:r>
              <a:rPr lang="en-US" sz="2625" i="1" baseline="0" dirty="0">
                <a:solidFill>
                  <a:schemeClr val="bg1">
                    <a:lumMod val="50000"/>
                  </a:schemeClr>
                </a:solidFill>
                <a:latin typeface="+mj-lt"/>
              </a:rPr>
              <a:t> FOR GLOBAL HEALTH</a:t>
            </a:r>
            <a:endParaRPr lang="en-US" sz="2625" i="1" dirty="0">
              <a:solidFill>
                <a:schemeClr val="bg1">
                  <a:lumMod val="50000"/>
                </a:schemeClr>
              </a:solidFill>
              <a:latin typeface="+mj-lt"/>
            </a:endParaRPr>
          </a:p>
        </p:txBody>
      </p:sp>
      <p:sp>
        <p:nvSpPr>
          <p:cNvPr id="4" name="Rectangle 3">
            <a:extLst>
              <a:ext uri="{FF2B5EF4-FFF2-40B4-BE49-F238E27FC236}">
                <a16:creationId xmlns:a16="http://schemas.microsoft.com/office/drawing/2014/main" id="{E2CBB8A2-6FC5-44EA-B487-026C70A34254}"/>
              </a:ext>
            </a:extLst>
          </p:cNvPr>
          <p:cNvSpPr/>
          <p:nvPr/>
        </p:nvSpPr>
        <p:spPr>
          <a:xfrm>
            <a:off x="3884874" y="5875972"/>
            <a:ext cx="4791852" cy="400110"/>
          </a:xfrm>
          <a:prstGeom prst="rect">
            <a:avLst/>
          </a:prstGeom>
        </p:spPr>
        <p:txBody>
          <a:bodyPr wrap="square">
            <a:spAutoFit/>
          </a:bodyPr>
          <a:lstStyle/>
          <a:p>
            <a:r>
              <a:rPr lang="en-US" sz="2000" dirty="0">
                <a:solidFill>
                  <a:schemeClr val="bg1">
                    <a:lumMod val="50000"/>
                  </a:schemeClr>
                </a:solidFill>
                <a:latin typeface="Calibri" panose="020F0502020204030204" pitchFamily="34" charset="0"/>
              </a:rPr>
              <a:t>© 2017 Pfenex Inc. All rights reserved.</a:t>
            </a:r>
          </a:p>
        </p:txBody>
      </p:sp>
    </p:spTree>
    <p:extLst>
      <p:ext uri="{BB962C8B-B14F-4D97-AF65-F5344CB8AC3E}">
        <p14:creationId xmlns:p14="http://schemas.microsoft.com/office/powerpoint/2010/main" val="51491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F7C0DF-2BB7-4C59-8B85-606E93F00AAC}"/>
              </a:ext>
            </a:extLst>
          </p:cNvPr>
          <p:cNvSpPr>
            <a:spLocks noGrp="1"/>
          </p:cNvSpPr>
          <p:nvPr>
            <p:ph type="sldNum" sz="quarter" idx="12"/>
          </p:nvPr>
        </p:nvSpPr>
        <p:spPr/>
        <p:txBody>
          <a:bodyPr/>
          <a:lstStyle/>
          <a:p>
            <a:fld id="{672506C1-727E-48CD-9AB0-1315E759C1A0}" type="slidenum">
              <a:rPr lang="en-US" smtClean="0">
                <a:latin typeface="Calibri" panose="020F0502020204030204" pitchFamily="34" charset="0"/>
              </a:rPr>
              <a:pPr/>
              <a:t>3</a:t>
            </a:fld>
            <a:endParaRPr lang="en-US" dirty="0">
              <a:latin typeface="Calibri" panose="020F0502020204030204" pitchFamily="34" charset="0"/>
            </a:endParaRPr>
          </a:p>
        </p:txBody>
      </p:sp>
      <p:sp>
        <p:nvSpPr>
          <p:cNvPr id="3" name="Title 2">
            <a:extLst>
              <a:ext uri="{FF2B5EF4-FFF2-40B4-BE49-F238E27FC236}">
                <a16:creationId xmlns:a16="http://schemas.microsoft.com/office/drawing/2014/main" id="{F582174C-A8D3-43E9-BDA4-A28879A8952C}"/>
              </a:ext>
            </a:extLst>
          </p:cNvPr>
          <p:cNvSpPr>
            <a:spLocks noGrp="1"/>
          </p:cNvSpPr>
          <p:nvPr>
            <p:ph type="title"/>
          </p:nvPr>
        </p:nvSpPr>
        <p:spPr>
          <a:xfrm>
            <a:off x="717224" y="351135"/>
            <a:ext cx="10515600" cy="1212100"/>
          </a:xfrm>
        </p:spPr>
        <p:txBody>
          <a:bodyPr>
            <a:normAutofit/>
          </a:bodyPr>
          <a:lstStyle/>
          <a:p>
            <a:r>
              <a:rPr lang="en-US" sz="4400" dirty="0" err="1"/>
              <a:t>Pfenex’s</a:t>
            </a:r>
            <a:r>
              <a:rPr lang="en-US" sz="4400" dirty="0"/>
              <a:t> Philosophy </a:t>
            </a:r>
          </a:p>
        </p:txBody>
      </p:sp>
      <p:sp>
        <p:nvSpPr>
          <p:cNvPr id="5" name="Content Placeholder 1">
            <a:extLst>
              <a:ext uri="{FF2B5EF4-FFF2-40B4-BE49-F238E27FC236}">
                <a16:creationId xmlns:a16="http://schemas.microsoft.com/office/drawing/2014/main" id="{099EEA19-76F1-4C3C-9748-E9DB49A2FFB7}"/>
              </a:ext>
            </a:extLst>
          </p:cNvPr>
          <p:cNvSpPr txBox="1">
            <a:spLocks/>
          </p:cNvSpPr>
          <p:nvPr/>
        </p:nvSpPr>
        <p:spPr>
          <a:xfrm>
            <a:off x="717225" y="1301623"/>
            <a:ext cx="3331074" cy="286305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otham Book" panose="02000604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tham Book" panose="02000604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otham Book" panose="0200060404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Book" panose="0200060404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Book" panose="0200060404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Clr>
                <a:srgbClr val="079591"/>
              </a:buClr>
              <a:buNone/>
            </a:pPr>
            <a:endParaRPr lang="en-US" sz="2400" dirty="0">
              <a:latin typeface="Calibri" panose="020F0502020204030204" pitchFamily="34" charset="0"/>
            </a:endParaRPr>
          </a:p>
          <a:p>
            <a:pPr marL="0" indent="0">
              <a:spcBef>
                <a:spcPts val="0"/>
              </a:spcBef>
              <a:spcAft>
                <a:spcPts val="1200"/>
              </a:spcAft>
              <a:buClr>
                <a:srgbClr val="079591"/>
              </a:buClr>
              <a:buNone/>
            </a:pPr>
            <a:endParaRPr lang="en-US" sz="2400" spc="35" dirty="0">
              <a:solidFill>
                <a:srgbClr val="003300"/>
              </a:solidFill>
              <a:latin typeface="Calibri" panose="020F0502020204030204" pitchFamily="34" charset="0"/>
              <a:cs typeface="Gotham Book"/>
            </a:endParaRPr>
          </a:p>
          <a:p>
            <a:pPr marL="0" indent="0">
              <a:lnSpc>
                <a:spcPct val="100000"/>
              </a:lnSpc>
              <a:spcBef>
                <a:spcPts val="200"/>
              </a:spcBef>
              <a:spcAft>
                <a:spcPts val="1200"/>
              </a:spcAft>
              <a:buNone/>
              <a:tabLst>
                <a:tab pos="230188" algn="l"/>
              </a:tabLst>
            </a:pPr>
            <a:endParaRPr lang="en-US" sz="2400" dirty="0">
              <a:solidFill>
                <a:schemeClr val="accent6">
                  <a:lumMod val="50000"/>
                </a:schemeClr>
              </a:solidFill>
              <a:latin typeface="Calibri" panose="020F0502020204030204" pitchFamily="34" charset="0"/>
            </a:endParaRPr>
          </a:p>
          <a:p>
            <a:pPr>
              <a:spcAft>
                <a:spcPts val="1200"/>
              </a:spcAft>
            </a:pPr>
            <a:endParaRPr lang="en-US" sz="2400" dirty="0">
              <a:solidFill>
                <a:schemeClr val="accent6">
                  <a:lumMod val="50000"/>
                </a:schemeClr>
              </a:solidFill>
              <a:latin typeface="Calibri" panose="020F0502020204030204" pitchFamily="34" charset="0"/>
            </a:endParaRPr>
          </a:p>
        </p:txBody>
      </p:sp>
      <p:sp>
        <p:nvSpPr>
          <p:cNvPr id="4" name="TextBox 3">
            <a:extLst>
              <a:ext uri="{FF2B5EF4-FFF2-40B4-BE49-F238E27FC236}">
                <a16:creationId xmlns:a16="http://schemas.microsoft.com/office/drawing/2014/main" id="{A47ADE83-6806-4B9E-B4D0-8C0C0F4F2DA4}"/>
              </a:ext>
            </a:extLst>
          </p:cNvPr>
          <p:cNvSpPr txBox="1"/>
          <p:nvPr/>
        </p:nvSpPr>
        <p:spPr>
          <a:xfrm>
            <a:off x="1117599" y="2334395"/>
            <a:ext cx="4590474" cy="2246769"/>
          </a:xfrm>
          <a:prstGeom prst="rect">
            <a:avLst/>
          </a:prstGeom>
          <a:noFill/>
        </p:spPr>
        <p:txBody>
          <a:bodyPr wrap="square" rtlCol="0">
            <a:spAutoFit/>
          </a:bodyPr>
          <a:lstStyle/>
          <a:p>
            <a:pPr algn="ctr"/>
            <a:r>
              <a:rPr lang="en-US" sz="2000" dirty="0"/>
              <a:t>Effective performance management aligns the efforts of managers and employees with project and organizational goals, promotes consistency in performance evaluation, motivates all employees to exceed performance expectations, and is conducted with fairness and transparency</a:t>
            </a:r>
          </a:p>
        </p:txBody>
      </p:sp>
      <p:graphicFrame>
        <p:nvGraphicFramePr>
          <p:cNvPr id="7" name="Content Placeholder 4">
            <a:extLst>
              <a:ext uri="{FF2B5EF4-FFF2-40B4-BE49-F238E27FC236}">
                <a16:creationId xmlns:a16="http://schemas.microsoft.com/office/drawing/2014/main" id="{52E8ED58-2960-4C62-86DA-A4D75AEE34B2}"/>
              </a:ext>
            </a:extLst>
          </p:cNvPr>
          <p:cNvGraphicFramePr>
            <a:graphicFrameLocks/>
          </p:cNvGraphicFramePr>
          <p:nvPr>
            <p:extLst>
              <p:ext uri="{D42A27DB-BD31-4B8C-83A1-F6EECF244321}">
                <p14:modId xmlns:p14="http://schemas.microsoft.com/office/powerpoint/2010/main" val="1627865172"/>
              </p:ext>
            </p:extLst>
          </p:nvPr>
        </p:nvGraphicFramePr>
        <p:xfrm>
          <a:off x="3648363" y="1301623"/>
          <a:ext cx="9472413" cy="4857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8299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rot="10800000">
            <a:off x="5989242" y="2660938"/>
            <a:ext cx="492443" cy="3066513"/>
          </a:xfrm>
          <a:prstGeom prst="rect">
            <a:avLst/>
          </a:prstGeom>
          <a:noFill/>
        </p:spPr>
        <p:txBody>
          <a:bodyPr vert="vert270" wrap="square" rtlCol="0">
            <a:spAutoFit/>
          </a:bodyPr>
          <a:lstStyle/>
          <a:p>
            <a:pPr algn="ctr"/>
            <a:r>
              <a:rPr lang="en-US" sz="2000" b="1" dirty="0">
                <a:solidFill>
                  <a:srgbClr val="616161"/>
                </a:solidFill>
              </a:rPr>
              <a:t>Employee  &amp; Manager</a:t>
            </a:r>
            <a:endParaRPr lang="en-US" b="1" dirty="0">
              <a:solidFill>
                <a:srgbClr val="616161"/>
              </a:solidFill>
            </a:endParaRPr>
          </a:p>
        </p:txBody>
      </p:sp>
      <p:sp>
        <p:nvSpPr>
          <p:cNvPr id="4" name="Text Placeholder 3">
            <a:extLst>
              <a:ext uri="{FF2B5EF4-FFF2-40B4-BE49-F238E27FC236}">
                <a16:creationId xmlns:a16="http://schemas.microsoft.com/office/drawing/2014/main" id="{D36DD8E5-8EE4-404C-9F66-F24DF740DB01}"/>
              </a:ext>
            </a:extLst>
          </p:cNvPr>
          <p:cNvSpPr>
            <a:spLocks noGrp="1"/>
          </p:cNvSpPr>
          <p:nvPr>
            <p:ph type="body" sz="quarter" idx="13"/>
          </p:nvPr>
        </p:nvSpPr>
        <p:spPr/>
        <p:txBody>
          <a:bodyPr>
            <a:noAutofit/>
          </a:bodyPr>
          <a:lstStyle/>
          <a:p>
            <a:r>
              <a:rPr lang="en-US" sz="4400" b="0" dirty="0"/>
              <a:t>Keys to Individual Development</a:t>
            </a:r>
          </a:p>
        </p:txBody>
      </p:sp>
      <p:sp>
        <p:nvSpPr>
          <p:cNvPr id="7" name="Rounded Rectangle 6"/>
          <p:cNvSpPr/>
          <p:nvPr/>
        </p:nvSpPr>
        <p:spPr>
          <a:xfrm>
            <a:off x="3734939" y="2146050"/>
            <a:ext cx="2362200" cy="3962400"/>
          </a:xfrm>
          <a:prstGeom prst="roundRect">
            <a:avLst/>
          </a:prstGeom>
          <a:solidFill>
            <a:srgbClr val="BBBBBB"/>
          </a:solidFill>
          <a:ln>
            <a:solidFill>
              <a:srgbClr val="BBBBBB"/>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1376284" y="2146050"/>
            <a:ext cx="2362200" cy="3962400"/>
          </a:xfrm>
          <a:prstGeom prst="roundRect">
            <a:avLst/>
          </a:prstGeom>
          <a:solidFill>
            <a:srgbClr val="78A7DA"/>
          </a:solidFill>
          <a:ln>
            <a:solidFill>
              <a:srgbClr val="78A7DA">
                <a:alpha val="40000"/>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47D10AA3-8482-4006-9CF8-B57B2BA6BFBB}"/>
              </a:ext>
            </a:extLst>
          </p:cNvPr>
          <p:cNvGrpSpPr/>
          <p:nvPr/>
        </p:nvGrpSpPr>
        <p:grpSpPr>
          <a:xfrm>
            <a:off x="1041640" y="1558310"/>
            <a:ext cx="5306495" cy="5104334"/>
            <a:chOff x="3227436" y="1241060"/>
            <a:chExt cx="5306495" cy="5104334"/>
          </a:xfrm>
        </p:grpSpPr>
        <p:sp>
          <p:nvSpPr>
            <p:cNvPr id="6" name="Freeform: Shape 5">
              <a:extLst>
                <a:ext uri="{FF2B5EF4-FFF2-40B4-BE49-F238E27FC236}">
                  <a16:creationId xmlns:a16="http://schemas.microsoft.com/office/drawing/2014/main" id="{41D2812C-8FC2-4C50-9FD1-FD874F1E89C4}"/>
                </a:ext>
              </a:extLst>
            </p:cNvPr>
            <p:cNvSpPr/>
            <p:nvPr/>
          </p:nvSpPr>
          <p:spPr>
            <a:xfrm>
              <a:off x="6296680" y="1970562"/>
              <a:ext cx="1500836" cy="1437679"/>
            </a:xfrm>
            <a:custGeom>
              <a:avLst/>
              <a:gdLst>
                <a:gd name="connsiteX0" fmla="*/ 0 w 1500836"/>
                <a:gd name="connsiteY0" fmla="*/ 0 h 1437679"/>
                <a:gd name="connsiteX1" fmla="*/ 1500836 w 1500836"/>
                <a:gd name="connsiteY1" fmla="*/ 0 h 1437679"/>
                <a:gd name="connsiteX2" fmla="*/ 1500836 w 1500836"/>
                <a:gd name="connsiteY2" fmla="*/ 1437679 h 1437679"/>
                <a:gd name="connsiteX3" fmla="*/ 0 w 1500836"/>
                <a:gd name="connsiteY3" fmla="*/ 1437679 h 1437679"/>
                <a:gd name="connsiteX4" fmla="*/ 0 w 1500836"/>
                <a:gd name="connsiteY4" fmla="*/ 0 h 1437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0836" h="1437679">
                  <a:moveTo>
                    <a:pt x="0" y="0"/>
                  </a:moveTo>
                  <a:lnTo>
                    <a:pt x="1500836" y="0"/>
                  </a:lnTo>
                  <a:lnTo>
                    <a:pt x="1500836" y="1437679"/>
                  </a:lnTo>
                  <a:lnTo>
                    <a:pt x="0" y="14376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ASSESS</a:t>
              </a:r>
            </a:p>
          </p:txBody>
        </p:sp>
        <p:sp>
          <p:nvSpPr>
            <p:cNvPr id="15" name="Arrow: Circular 14">
              <a:extLst>
                <a:ext uri="{FF2B5EF4-FFF2-40B4-BE49-F238E27FC236}">
                  <a16:creationId xmlns:a16="http://schemas.microsoft.com/office/drawing/2014/main" id="{C0D99198-CCBD-41A7-997B-ABE161D4B23F}"/>
                </a:ext>
              </a:extLst>
            </p:cNvPr>
            <p:cNvSpPr/>
            <p:nvPr/>
          </p:nvSpPr>
          <p:spPr>
            <a:xfrm>
              <a:off x="3227436" y="1818111"/>
              <a:ext cx="4064317" cy="4064317"/>
            </a:xfrm>
            <a:prstGeom prst="circularArrow">
              <a:avLst>
                <a:gd name="adj1" fmla="val 6898"/>
                <a:gd name="adj2" fmla="val 465012"/>
                <a:gd name="adj3" fmla="val 550847"/>
                <a:gd name="adj4" fmla="val 20584141"/>
                <a:gd name="adj5" fmla="val 8047"/>
              </a:avLst>
            </a:prstGeom>
            <a:solidFill>
              <a:srgbClr val="FFB441"/>
            </a:solidFill>
            <a:effectLst>
              <a:outerShdw blurRad="50800" dist="38100" dir="5400000" algn="t"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16" name="Freeform: Shape 15">
              <a:extLst>
                <a:ext uri="{FF2B5EF4-FFF2-40B4-BE49-F238E27FC236}">
                  <a16:creationId xmlns:a16="http://schemas.microsoft.com/office/drawing/2014/main" id="{C4CFD768-E42A-4EED-877E-AF72647F1B61}"/>
                </a:ext>
              </a:extLst>
            </p:cNvPr>
            <p:cNvSpPr/>
            <p:nvPr/>
          </p:nvSpPr>
          <p:spPr>
            <a:xfrm>
              <a:off x="6192578" y="4414958"/>
              <a:ext cx="1709041" cy="1437679"/>
            </a:xfrm>
            <a:custGeom>
              <a:avLst/>
              <a:gdLst>
                <a:gd name="connsiteX0" fmla="*/ 0 w 1709041"/>
                <a:gd name="connsiteY0" fmla="*/ 0 h 1437679"/>
                <a:gd name="connsiteX1" fmla="*/ 1709041 w 1709041"/>
                <a:gd name="connsiteY1" fmla="*/ 0 h 1437679"/>
                <a:gd name="connsiteX2" fmla="*/ 1709041 w 1709041"/>
                <a:gd name="connsiteY2" fmla="*/ 1437679 h 1437679"/>
                <a:gd name="connsiteX3" fmla="*/ 0 w 1709041"/>
                <a:gd name="connsiteY3" fmla="*/ 1437679 h 1437679"/>
                <a:gd name="connsiteX4" fmla="*/ 0 w 1709041"/>
                <a:gd name="connsiteY4" fmla="*/ 0 h 1437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9041" h="1437679">
                  <a:moveTo>
                    <a:pt x="0" y="0"/>
                  </a:moveTo>
                  <a:lnTo>
                    <a:pt x="1709041" y="0"/>
                  </a:lnTo>
                  <a:lnTo>
                    <a:pt x="1709041" y="1437679"/>
                  </a:lnTo>
                  <a:lnTo>
                    <a:pt x="0" y="14376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DISCUSS</a:t>
              </a:r>
              <a:endParaRPr lang="en-US" sz="1800" b="1" kern="1200" dirty="0">
                <a:solidFill>
                  <a:schemeClr val="bg1"/>
                </a:solidFill>
              </a:endParaRPr>
            </a:p>
          </p:txBody>
        </p:sp>
        <p:sp>
          <p:nvSpPr>
            <p:cNvPr id="17" name="Arrow: Circular 16">
              <a:extLst>
                <a:ext uri="{FF2B5EF4-FFF2-40B4-BE49-F238E27FC236}">
                  <a16:creationId xmlns:a16="http://schemas.microsoft.com/office/drawing/2014/main" id="{772BA4C8-842E-47F2-95FA-CC6619C49EB9}"/>
                </a:ext>
              </a:extLst>
            </p:cNvPr>
            <p:cNvSpPr/>
            <p:nvPr/>
          </p:nvSpPr>
          <p:spPr>
            <a:xfrm>
              <a:off x="3843709" y="1241060"/>
              <a:ext cx="4064317" cy="4064317"/>
            </a:xfrm>
            <a:prstGeom prst="circularArrow">
              <a:avLst>
                <a:gd name="adj1" fmla="val 6898"/>
                <a:gd name="adj2" fmla="val 465012"/>
                <a:gd name="adj3" fmla="val 5950847"/>
                <a:gd name="adj4" fmla="val 4663089"/>
                <a:gd name="adj5" fmla="val 8047"/>
              </a:avLst>
            </a:prstGeom>
            <a:solidFill>
              <a:srgbClr val="FFB441"/>
            </a:solidFill>
            <a:effectLst>
              <a:outerShdw blurRad="50800" dist="38100" dir="5400000" algn="t"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18" name="Freeform: Shape 17">
              <a:extLst>
                <a:ext uri="{FF2B5EF4-FFF2-40B4-BE49-F238E27FC236}">
                  <a16:creationId xmlns:a16="http://schemas.microsoft.com/office/drawing/2014/main" id="{3AB5C6DF-544F-4549-9B9B-8E3F4E559F15}"/>
                </a:ext>
              </a:extLst>
            </p:cNvPr>
            <p:cNvSpPr/>
            <p:nvPr/>
          </p:nvSpPr>
          <p:spPr>
            <a:xfrm>
              <a:off x="3883863" y="4414958"/>
              <a:ext cx="1437679" cy="1437679"/>
            </a:xfrm>
            <a:custGeom>
              <a:avLst/>
              <a:gdLst>
                <a:gd name="connsiteX0" fmla="*/ 0 w 1437679"/>
                <a:gd name="connsiteY0" fmla="*/ 0 h 1437679"/>
                <a:gd name="connsiteX1" fmla="*/ 1437679 w 1437679"/>
                <a:gd name="connsiteY1" fmla="*/ 0 h 1437679"/>
                <a:gd name="connsiteX2" fmla="*/ 1437679 w 1437679"/>
                <a:gd name="connsiteY2" fmla="*/ 1437679 h 1437679"/>
                <a:gd name="connsiteX3" fmla="*/ 0 w 1437679"/>
                <a:gd name="connsiteY3" fmla="*/ 1437679 h 1437679"/>
                <a:gd name="connsiteX4" fmla="*/ 0 w 1437679"/>
                <a:gd name="connsiteY4" fmla="*/ 0 h 1437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679" h="1437679">
                  <a:moveTo>
                    <a:pt x="0" y="0"/>
                  </a:moveTo>
                  <a:lnTo>
                    <a:pt x="1437679" y="0"/>
                  </a:lnTo>
                  <a:lnTo>
                    <a:pt x="1437679" y="1437679"/>
                  </a:lnTo>
                  <a:lnTo>
                    <a:pt x="0" y="14376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CREATE PLAN</a:t>
              </a:r>
            </a:p>
          </p:txBody>
        </p:sp>
        <p:sp>
          <p:nvSpPr>
            <p:cNvPr id="19" name="Arrow: Circular 18">
              <a:extLst>
                <a:ext uri="{FF2B5EF4-FFF2-40B4-BE49-F238E27FC236}">
                  <a16:creationId xmlns:a16="http://schemas.microsoft.com/office/drawing/2014/main" id="{7AB30644-BFD2-441D-A5F1-64B13BBDBD62}"/>
                </a:ext>
              </a:extLst>
            </p:cNvPr>
            <p:cNvSpPr/>
            <p:nvPr/>
          </p:nvSpPr>
          <p:spPr>
            <a:xfrm>
              <a:off x="4469614" y="1789661"/>
              <a:ext cx="4064317" cy="4064317"/>
            </a:xfrm>
            <a:prstGeom prst="circularArrow">
              <a:avLst>
                <a:gd name="adj1" fmla="val 6898"/>
                <a:gd name="adj2" fmla="val 465012"/>
                <a:gd name="adj3" fmla="val 11350847"/>
                <a:gd name="adj4" fmla="val 9784141"/>
                <a:gd name="adj5" fmla="val 8047"/>
              </a:avLst>
            </a:prstGeom>
            <a:solidFill>
              <a:srgbClr val="FFB441"/>
            </a:solidFill>
            <a:effectLst>
              <a:outerShdw blurRad="50800" dist="38100" dir="5400000" algn="t"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20" name="Freeform: Shape 19">
              <a:extLst>
                <a:ext uri="{FF2B5EF4-FFF2-40B4-BE49-F238E27FC236}">
                  <a16:creationId xmlns:a16="http://schemas.microsoft.com/office/drawing/2014/main" id="{2334C752-0B97-4C15-8716-9189B6ACC290}"/>
                </a:ext>
              </a:extLst>
            </p:cNvPr>
            <p:cNvSpPr/>
            <p:nvPr/>
          </p:nvSpPr>
          <p:spPr>
            <a:xfrm>
              <a:off x="3883863" y="1970562"/>
              <a:ext cx="1437679" cy="1437679"/>
            </a:xfrm>
            <a:custGeom>
              <a:avLst/>
              <a:gdLst>
                <a:gd name="connsiteX0" fmla="*/ 0 w 1437679"/>
                <a:gd name="connsiteY0" fmla="*/ 0 h 1437679"/>
                <a:gd name="connsiteX1" fmla="*/ 1437679 w 1437679"/>
                <a:gd name="connsiteY1" fmla="*/ 0 h 1437679"/>
                <a:gd name="connsiteX2" fmla="*/ 1437679 w 1437679"/>
                <a:gd name="connsiteY2" fmla="*/ 1437679 h 1437679"/>
                <a:gd name="connsiteX3" fmla="*/ 0 w 1437679"/>
                <a:gd name="connsiteY3" fmla="*/ 1437679 h 1437679"/>
                <a:gd name="connsiteX4" fmla="*/ 0 w 1437679"/>
                <a:gd name="connsiteY4" fmla="*/ 0 h 1437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679" h="1437679">
                  <a:moveTo>
                    <a:pt x="0" y="0"/>
                  </a:moveTo>
                  <a:lnTo>
                    <a:pt x="1437679" y="0"/>
                  </a:lnTo>
                  <a:lnTo>
                    <a:pt x="1437679" y="1437679"/>
                  </a:lnTo>
                  <a:lnTo>
                    <a:pt x="0" y="14376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TAKE ACTION</a:t>
              </a:r>
            </a:p>
          </p:txBody>
        </p:sp>
        <p:sp>
          <p:nvSpPr>
            <p:cNvPr id="21" name="Arrow: Circular 20">
              <a:extLst>
                <a:ext uri="{FF2B5EF4-FFF2-40B4-BE49-F238E27FC236}">
                  <a16:creationId xmlns:a16="http://schemas.microsoft.com/office/drawing/2014/main" id="{08A6148C-B641-4D11-98CA-F9875D33E7BC}"/>
                </a:ext>
              </a:extLst>
            </p:cNvPr>
            <p:cNvSpPr/>
            <p:nvPr/>
          </p:nvSpPr>
          <p:spPr>
            <a:xfrm>
              <a:off x="3865412" y="2281077"/>
              <a:ext cx="4064317" cy="4064317"/>
            </a:xfrm>
            <a:prstGeom prst="circularArrow">
              <a:avLst>
                <a:gd name="adj1" fmla="val 6898"/>
                <a:gd name="adj2" fmla="val 465012"/>
                <a:gd name="adj3" fmla="val 16685380"/>
                <a:gd name="adj4" fmla="val 15184141"/>
                <a:gd name="adj5" fmla="val 8047"/>
              </a:avLst>
            </a:prstGeom>
            <a:solidFill>
              <a:srgbClr val="FFB441"/>
            </a:solidFill>
            <a:effectLst>
              <a:outerShdw blurRad="50800" dist="38100" dir="5400000" algn="t"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grpSp>
      <p:sp>
        <p:nvSpPr>
          <p:cNvPr id="10" name="Oval 9"/>
          <p:cNvSpPr/>
          <p:nvPr/>
        </p:nvSpPr>
        <p:spPr>
          <a:xfrm>
            <a:off x="3020785" y="3352550"/>
            <a:ext cx="1447800" cy="1447800"/>
          </a:xfrm>
          <a:prstGeom prst="ellipse">
            <a:avLst/>
          </a:prstGeom>
          <a:solidFill>
            <a:srgbClr val="61616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Content Placeholder 4"/>
          <p:cNvPicPr>
            <a:picLocks noChangeAspect="1"/>
          </p:cNvPicPr>
          <p:nvPr/>
        </p:nvPicPr>
        <p:blipFill>
          <a:blip r:embed="rId3"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bwMode="auto">
          <a:xfrm>
            <a:off x="3378485" y="3532304"/>
            <a:ext cx="732400" cy="640080"/>
          </a:xfrm>
          <a:prstGeom prst="rect">
            <a:avLst/>
          </a:prstGeom>
          <a:noFill/>
          <a:ln w="9525">
            <a:noFill/>
            <a:miter lim="800000"/>
            <a:headEnd/>
            <a:tailEnd/>
          </a:ln>
        </p:spPr>
      </p:pic>
      <p:sp>
        <p:nvSpPr>
          <p:cNvPr id="12" name="TextBox 11"/>
          <p:cNvSpPr txBox="1"/>
          <p:nvPr/>
        </p:nvSpPr>
        <p:spPr>
          <a:xfrm>
            <a:off x="3096985" y="4172384"/>
            <a:ext cx="1295400" cy="523220"/>
          </a:xfrm>
          <a:prstGeom prst="rect">
            <a:avLst/>
          </a:prstGeom>
          <a:noFill/>
        </p:spPr>
        <p:txBody>
          <a:bodyPr wrap="square" rtlCol="0">
            <a:spAutoFit/>
          </a:bodyPr>
          <a:lstStyle/>
          <a:p>
            <a:pPr algn="ctr"/>
            <a:r>
              <a:rPr lang="en-US" sz="1400" dirty="0">
                <a:solidFill>
                  <a:schemeClr val="bg1"/>
                </a:solidFill>
              </a:rPr>
              <a:t>Manage Your Career</a:t>
            </a:r>
          </a:p>
        </p:txBody>
      </p:sp>
      <p:sp>
        <p:nvSpPr>
          <p:cNvPr id="13" name="TextBox 12"/>
          <p:cNvSpPr txBox="1"/>
          <p:nvPr/>
        </p:nvSpPr>
        <p:spPr>
          <a:xfrm>
            <a:off x="995285" y="3134924"/>
            <a:ext cx="492443" cy="1754326"/>
          </a:xfrm>
          <a:prstGeom prst="rect">
            <a:avLst/>
          </a:prstGeom>
          <a:noFill/>
        </p:spPr>
        <p:txBody>
          <a:bodyPr vert="vert270" wrap="square" rtlCol="0">
            <a:spAutoFit/>
          </a:bodyPr>
          <a:lstStyle/>
          <a:p>
            <a:pPr algn="ctr"/>
            <a:r>
              <a:rPr lang="en-US" sz="2000" b="1" dirty="0">
                <a:solidFill>
                  <a:srgbClr val="616161"/>
                </a:solidFill>
              </a:rPr>
              <a:t>Employee</a:t>
            </a:r>
            <a:endParaRPr lang="en-US" b="1" dirty="0">
              <a:solidFill>
                <a:srgbClr val="616161"/>
              </a:solidFill>
            </a:endParaRPr>
          </a:p>
        </p:txBody>
      </p:sp>
      <p:pic>
        <p:nvPicPr>
          <p:cNvPr id="22" name="Picture 21">
            <a:extLst>
              <a:ext uri="{FF2B5EF4-FFF2-40B4-BE49-F238E27FC236}">
                <a16:creationId xmlns:a16="http://schemas.microsoft.com/office/drawing/2014/main" id="{A8DA18D5-B5A9-4C61-9F2A-ECCB6666CC69}"/>
              </a:ext>
            </a:extLst>
          </p:cNvPr>
          <p:cNvPicPr>
            <a:picLocks noChangeAspect="1"/>
          </p:cNvPicPr>
          <p:nvPr/>
        </p:nvPicPr>
        <p:blipFill rotWithShape="1">
          <a:blip r:embed="rId4">
            <a:extLst>
              <a:ext uri="{28A0092B-C50C-407E-A947-70E740481C1C}">
                <a14:useLocalDpi xmlns:a14="http://schemas.microsoft.com/office/drawing/2010/main" val="0"/>
              </a:ext>
            </a:extLst>
          </a:blip>
          <a:srcRect r="17665"/>
          <a:stretch/>
        </p:blipFill>
        <p:spPr>
          <a:xfrm>
            <a:off x="6696332" y="2106910"/>
            <a:ext cx="4617685" cy="4364319"/>
          </a:xfrm>
          <a:prstGeom prst="rect">
            <a:avLst/>
          </a:prstGeom>
        </p:spPr>
      </p:pic>
    </p:spTree>
    <p:extLst>
      <p:ext uri="{BB962C8B-B14F-4D97-AF65-F5344CB8AC3E}">
        <p14:creationId xmlns:p14="http://schemas.microsoft.com/office/powerpoint/2010/main" val="6570874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F7C0DF-2BB7-4C59-8B85-606E93F00AAC}"/>
              </a:ext>
            </a:extLst>
          </p:cNvPr>
          <p:cNvSpPr>
            <a:spLocks noGrp="1"/>
          </p:cNvSpPr>
          <p:nvPr>
            <p:ph type="sldNum" sz="quarter" idx="12"/>
          </p:nvPr>
        </p:nvSpPr>
        <p:spPr/>
        <p:txBody>
          <a:bodyPr/>
          <a:lstStyle/>
          <a:p>
            <a:fld id="{672506C1-727E-48CD-9AB0-1315E759C1A0}" type="slidenum">
              <a:rPr lang="en-US" smtClean="0">
                <a:latin typeface="Calibri" panose="020F0502020204030204" pitchFamily="34" charset="0"/>
              </a:rPr>
              <a:pPr/>
              <a:t>5</a:t>
            </a:fld>
            <a:endParaRPr lang="en-US" dirty="0">
              <a:latin typeface="Calibri" panose="020F0502020204030204" pitchFamily="34" charset="0"/>
            </a:endParaRPr>
          </a:p>
        </p:txBody>
      </p:sp>
      <p:sp>
        <p:nvSpPr>
          <p:cNvPr id="5" name="Content Placeholder 1">
            <a:extLst>
              <a:ext uri="{FF2B5EF4-FFF2-40B4-BE49-F238E27FC236}">
                <a16:creationId xmlns:a16="http://schemas.microsoft.com/office/drawing/2014/main" id="{099EEA19-76F1-4C3C-9748-E9DB49A2FFB7}"/>
              </a:ext>
            </a:extLst>
          </p:cNvPr>
          <p:cNvSpPr txBox="1">
            <a:spLocks/>
          </p:cNvSpPr>
          <p:nvPr/>
        </p:nvSpPr>
        <p:spPr>
          <a:xfrm>
            <a:off x="717224" y="1125776"/>
            <a:ext cx="11057199" cy="45628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otham Book" panose="02000604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tham Book" panose="02000604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otham Book" panose="0200060404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Book" panose="0200060404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Book" panose="0200060404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Clr>
                <a:srgbClr val="079591"/>
              </a:buClr>
              <a:buNone/>
            </a:pPr>
            <a:endParaRPr lang="en-US" sz="2400" dirty="0">
              <a:latin typeface="Calibri" panose="020F0502020204030204" pitchFamily="34" charset="0"/>
            </a:endParaRPr>
          </a:p>
          <a:p>
            <a:pPr marL="0" indent="0">
              <a:spcBef>
                <a:spcPts val="0"/>
              </a:spcBef>
              <a:spcAft>
                <a:spcPts val="1200"/>
              </a:spcAft>
              <a:buClr>
                <a:srgbClr val="079591"/>
              </a:buClr>
              <a:buNone/>
            </a:pPr>
            <a:endParaRPr lang="en-US" sz="2400" spc="35" dirty="0">
              <a:solidFill>
                <a:srgbClr val="003300"/>
              </a:solidFill>
              <a:latin typeface="Calibri" panose="020F0502020204030204" pitchFamily="34" charset="0"/>
              <a:cs typeface="Gotham Book"/>
            </a:endParaRPr>
          </a:p>
          <a:p>
            <a:pPr marL="698500" lvl="2" indent="0">
              <a:lnSpc>
                <a:spcPct val="100000"/>
              </a:lnSpc>
              <a:spcBef>
                <a:spcPts val="600"/>
              </a:spcBef>
              <a:spcAft>
                <a:spcPts val="1200"/>
              </a:spcAft>
              <a:buFont typeface="Arial" panose="020B0604020202020204" pitchFamily="34" charset="0"/>
              <a:buNone/>
              <a:tabLst>
                <a:tab pos="230188" algn="l"/>
              </a:tabLst>
            </a:pPr>
            <a:endParaRPr lang="en-US" sz="2400" dirty="0">
              <a:solidFill>
                <a:schemeClr val="accent6">
                  <a:lumMod val="50000"/>
                </a:schemeClr>
              </a:solidFill>
              <a:latin typeface="Calibri" panose="020F0502020204030204" pitchFamily="34" charset="0"/>
            </a:endParaRPr>
          </a:p>
          <a:p>
            <a:pPr marL="12700">
              <a:lnSpc>
                <a:spcPct val="100000"/>
              </a:lnSpc>
              <a:spcBef>
                <a:spcPts val="200"/>
              </a:spcBef>
              <a:spcAft>
                <a:spcPts val="1200"/>
              </a:spcAft>
              <a:tabLst>
                <a:tab pos="230188" algn="l"/>
              </a:tabLst>
            </a:pPr>
            <a:endParaRPr lang="en-US" sz="2400" dirty="0">
              <a:solidFill>
                <a:schemeClr val="accent6">
                  <a:lumMod val="50000"/>
                </a:schemeClr>
              </a:solidFill>
              <a:latin typeface="Calibri" panose="020F0502020204030204" pitchFamily="34" charset="0"/>
            </a:endParaRPr>
          </a:p>
          <a:p>
            <a:pPr>
              <a:spcAft>
                <a:spcPts val="1200"/>
              </a:spcAft>
            </a:pPr>
            <a:endParaRPr lang="en-US" sz="2400" dirty="0">
              <a:solidFill>
                <a:schemeClr val="accent6">
                  <a:lumMod val="50000"/>
                </a:schemeClr>
              </a:solidFill>
              <a:latin typeface="Calibri" panose="020F0502020204030204" pitchFamily="34" charset="0"/>
            </a:endParaRPr>
          </a:p>
        </p:txBody>
      </p:sp>
      <p:sp>
        <p:nvSpPr>
          <p:cNvPr id="16" name="Text Placeholder 2">
            <a:extLst>
              <a:ext uri="{FF2B5EF4-FFF2-40B4-BE49-F238E27FC236}">
                <a16:creationId xmlns:a16="http://schemas.microsoft.com/office/drawing/2014/main" id="{EC44525D-3A84-462A-A3EE-E3871002D8CE}"/>
              </a:ext>
            </a:extLst>
          </p:cNvPr>
          <p:cNvSpPr>
            <a:spLocks noGrp="1"/>
          </p:cNvSpPr>
          <p:nvPr>
            <p:ph type="body" sz="quarter" idx="13"/>
          </p:nvPr>
        </p:nvSpPr>
        <p:spPr>
          <a:xfrm>
            <a:off x="794832" y="557112"/>
            <a:ext cx="10515600" cy="361314"/>
          </a:xfrm>
        </p:spPr>
        <p:txBody>
          <a:bodyPr>
            <a:noAutofit/>
          </a:bodyPr>
          <a:lstStyle/>
          <a:p>
            <a:r>
              <a:rPr lang="en-US" sz="4400" b="0" dirty="0">
                <a:latin typeface="Calibri" panose="020F0502020204030204" pitchFamily="34" charset="0"/>
              </a:rPr>
              <a:t>What is an Individual Development Plan?  </a:t>
            </a:r>
          </a:p>
        </p:txBody>
      </p:sp>
      <p:sp>
        <p:nvSpPr>
          <p:cNvPr id="6" name="TextBox 5">
            <a:extLst>
              <a:ext uri="{FF2B5EF4-FFF2-40B4-BE49-F238E27FC236}">
                <a16:creationId xmlns:a16="http://schemas.microsoft.com/office/drawing/2014/main" id="{159191E5-32AC-42E9-A3F5-4876C10C2226}"/>
              </a:ext>
            </a:extLst>
          </p:cNvPr>
          <p:cNvSpPr txBox="1"/>
          <p:nvPr/>
        </p:nvSpPr>
        <p:spPr>
          <a:xfrm>
            <a:off x="985031" y="2078182"/>
            <a:ext cx="10521583" cy="2932085"/>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en-US" sz="2800" dirty="0">
                <a:solidFill>
                  <a:srgbClr val="0E2222"/>
                </a:solidFill>
                <a:latin typeface="Calibri Light" panose="020F0302020204030204"/>
              </a:rPr>
              <a:t>Tool to assist employees in career development </a:t>
            </a:r>
          </a:p>
          <a:p>
            <a:pPr marL="228600" lvl="0" indent="-228600">
              <a:lnSpc>
                <a:spcPct val="90000"/>
              </a:lnSpc>
              <a:spcBef>
                <a:spcPts val="1000"/>
              </a:spcBef>
              <a:buFont typeface="Arial" panose="020B0604020202020204" pitchFamily="34" charset="0"/>
              <a:buChar char="•"/>
            </a:pPr>
            <a:r>
              <a:rPr lang="en-US" sz="2800" dirty="0">
                <a:solidFill>
                  <a:srgbClr val="0E2222"/>
                </a:solidFill>
                <a:latin typeface="Calibri Light" panose="020F0302020204030204"/>
              </a:rPr>
              <a:t>Highlights both short term and long term career aspirations</a:t>
            </a:r>
          </a:p>
          <a:p>
            <a:pPr marL="228600" lvl="0" indent="-228600">
              <a:lnSpc>
                <a:spcPct val="90000"/>
              </a:lnSpc>
              <a:spcBef>
                <a:spcPts val="1000"/>
              </a:spcBef>
              <a:buFont typeface="Arial" panose="020B0604020202020204" pitchFamily="34" charset="0"/>
              <a:buChar char="•"/>
            </a:pPr>
            <a:r>
              <a:rPr lang="en-US" sz="2800" dirty="0">
                <a:solidFill>
                  <a:srgbClr val="0E2222"/>
                </a:solidFill>
                <a:latin typeface="Calibri Light" panose="020F0302020204030204"/>
              </a:rPr>
              <a:t>Living document meant to revised</a:t>
            </a:r>
          </a:p>
          <a:p>
            <a:pPr marL="228600" lvl="0" indent="-228600">
              <a:lnSpc>
                <a:spcPct val="90000"/>
              </a:lnSpc>
              <a:spcBef>
                <a:spcPts val="1000"/>
              </a:spcBef>
              <a:buFont typeface="Arial" panose="020B0604020202020204" pitchFamily="34" charset="0"/>
              <a:buChar char="•"/>
            </a:pPr>
            <a:r>
              <a:rPr lang="en-US" sz="2800" dirty="0">
                <a:solidFill>
                  <a:srgbClr val="0E2222"/>
                </a:solidFill>
                <a:latin typeface="Calibri Light" panose="020F0302020204030204"/>
              </a:rPr>
              <a:t>Partnership between manager and employee around development opportunities/ goals </a:t>
            </a:r>
          </a:p>
          <a:p>
            <a:pPr marL="228600" lvl="0" indent="-228600">
              <a:lnSpc>
                <a:spcPct val="90000"/>
              </a:lnSpc>
              <a:spcBef>
                <a:spcPts val="1000"/>
              </a:spcBef>
              <a:buFont typeface="Arial" panose="020B0604020202020204" pitchFamily="34" charset="0"/>
              <a:buChar char="•"/>
            </a:pPr>
            <a:r>
              <a:rPr lang="en-US" sz="2800" dirty="0">
                <a:solidFill>
                  <a:srgbClr val="0E2222"/>
                </a:solidFill>
                <a:latin typeface="Calibri Light" panose="020F0302020204030204"/>
              </a:rPr>
              <a:t>Not a performance evaluation </a:t>
            </a:r>
          </a:p>
        </p:txBody>
      </p:sp>
    </p:spTree>
    <p:extLst>
      <p:ext uri="{BB962C8B-B14F-4D97-AF65-F5344CB8AC3E}">
        <p14:creationId xmlns:p14="http://schemas.microsoft.com/office/powerpoint/2010/main" val="243884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F5BBB6-EBB9-420F-962B-985D4FE8DF86}"/>
              </a:ext>
            </a:extLst>
          </p:cNvPr>
          <p:cNvSpPr>
            <a:spLocks noGrp="1"/>
          </p:cNvSpPr>
          <p:nvPr>
            <p:ph type="sldNum" sz="quarter" idx="12"/>
          </p:nvPr>
        </p:nvSpPr>
        <p:spPr/>
        <p:txBody>
          <a:bodyPr/>
          <a:lstStyle/>
          <a:p>
            <a:fld id="{672506C1-727E-48CD-9AB0-1315E759C1A0}" type="slidenum">
              <a:rPr lang="en-US" smtClean="0"/>
              <a:pPr/>
              <a:t>6</a:t>
            </a:fld>
            <a:endParaRPr lang="en-US" dirty="0"/>
          </a:p>
        </p:txBody>
      </p:sp>
      <p:sp>
        <p:nvSpPr>
          <p:cNvPr id="5" name="Title 4">
            <a:extLst>
              <a:ext uri="{FF2B5EF4-FFF2-40B4-BE49-F238E27FC236}">
                <a16:creationId xmlns:a16="http://schemas.microsoft.com/office/drawing/2014/main" id="{29EB10CC-1F6E-4B14-9B44-B8BBF4DCA58C}"/>
              </a:ext>
            </a:extLst>
          </p:cNvPr>
          <p:cNvSpPr>
            <a:spLocks noGrp="1"/>
          </p:cNvSpPr>
          <p:nvPr>
            <p:ph type="title"/>
          </p:nvPr>
        </p:nvSpPr>
        <p:spPr>
          <a:xfrm>
            <a:off x="794832" y="218643"/>
            <a:ext cx="10515600" cy="1212100"/>
          </a:xfrm>
        </p:spPr>
        <p:txBody>
          <a:bodyPr>
            <a:normAutofit/>
          </a:bodyPr>
          <a:lstStyle/>
          <a:p>
            <a:r>
              <a:rPr lang="en-US" sz="4400" dirty="0"/>
              <a:t>IDP Template </a:t>
            </a:r>
          </a:p>
        </p:txBody>
      </p:sp>
      <p:pic>
        <p:nvPicPr>
          <p:cNvPr id="7" name="Content Placeholder 4">
            <a:extLst>
              <a:ext uri="{FF2B5EF4-FFF2-40B4-BE49-F238E27FC236}">
                <a16:creationId xmlns:a16="http://schemas.microsoft.com/office/drawing/2014/main" id="{BE55E2FE-C6BD-46ED-B807-B29FE28E2215}"/>
              </a:ext>
            </a:extLst>
          </p:cNvPr>
          <p:cNvPicPr>
            <a:picLocks noChangeAspect="1"/>
          </p:cNvPicPr>
          <p:nvPr/>
        </p:nvPicPr>
        <p:blipFill rotWithShape="1">
          <a:blip r:embed="rId2"/>
          <a:srcRect l="8363" t="17741" r="59468" b="6523"/>
          <a:stretch/>
        </p:blipFill>
        <p:spPr>
          <a:xfrm>
            <a:off x="927778" y="1430743"/>
            <a:ext cx="9949772" cy="5420847"/>
          </a:xfrm>
          <a:prstGeom prst="rect">
            <a:avLst/>
          </a:prstGeom>
        </p:spPr>
      </p:pic>
    </p:spTree>
    <p:extLst>
      <p:ext uri="{BB962C8B-B14F-4D97-AF65-F5344CB8AC3E}">
        <p14:creationId xmlns:p14="http://schemas.microsoft.com/office/powerpoint/2010/main" val="2287958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F7C0DF-2BB7-4C59-8B85-606E93F00AAC}"/>
              </a:ext>
            </a:extLst>
          </p:cNvPr>
          <p:cNvSpPr>
            <a:spLocks noGrp="1"/>
          </p:cNvSpPr>
          <p:nvPr>
            <p:ph type="sldNum" sz="quarter" idx="12"/>
          </p:nvPr>
        </p:nvSpPr>
        <p:spPr/>
        <p:txBody>
          <a:bodyPr/>
          <a:lstStyle/>
          <a:p>
            <a:fld id="{672506C1-727E-48CD-9AB0-1315E759C1A0}" type="slidenum">
              <a:rPr lang="en-US" smtClean="0">
                <a:latin typeface="Calibri" panose="020F0502020204030204" pitchFamily="34" charset="0"/>
              </a:rPr>
              <a:pPr/>
              <a:t>7</a:t>
            </a:fld>
            <a:endParaRPr lang="en-US" dirty="0">
              <a:latin typeface="Calibri" panose="020F0502020204030204" pitchFamily="34" charset="0"/>
            </a:endParaRPr>
          </a:p>
        </p:txBody>
      </p:sp>
      <p:sp>
        <p:nvSpPr>
          <p:cNvPr id="5" name="Content Placeholder 1">
            <a:extLst>
              <a:ext uri="{FF2B5EF4-FFF2-40B4-BE49-F238E27FC236}">
                <a16:creationId xmlns:a16="http://schemas.microsoft.com/office/drawing/2014/main" id="{099EEA19-76F1-4C3C-9748-E9DB49A2FFB7}"/>
              </a:ext>
            </a:extLst>
          </p:cNvPr>
          <p:cNvSpPr txBox="1">
            <a:spLocks/>
          </p:cNvSpPr>
          <p:nvPr/>
        </p:nvSpPr>
        <p:spPr>
          <a:xfrm>
            <a:off x="717224" y="1125776"/>
            <a:ext cx="11057199" cy="45628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otham Book" panose="02000604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tham Book" panose="02000604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otham Book" panose="0200060404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Book" panose="0200060404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Book" panose="0200060404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Clr>
                <a:srgbClr val="079591"/>
              </a:buClr>
              <a:buNone/>
            </a:pPr>
            <a:endParaRPr lang="en-US" sz="2400" dirty="0">
              <a:latin typeface="Calibri" panose="020F0502020204030204" pitchFamily="34" charset="0"/>
            </a:endParaRPr>
          </a:p>
          <a:p>
            <a:pPr marL="0" indent="0">
              <a:spcBef>
                <a:spcPts val="0"/>
              </a:spcBef>
              <a:spcAft>
                <a:spcPts val="1200"/>
              </a:spcAft>
              <a:buClr>
                <a:srgbClr val="079591"/>
              </a:buClr>
              <a:buNone/>
            </a:pPr>
            <a:endParaRPr lang="en-US" sz="2400" spc="35" dirty="0">
              <a:solidFill>
                <a:srgbClr val="003300"/>
              </a:solidFill>
              <a:latin typeface="Calibri" panose="020F0502020204030204" pitchFamily="34" charset="0"/>
              <a:cs typeface="Gotham Book"/>
            </a:endParaRPr>
          </a:p>
          <a:p>
            <a:pPr marL="698500" lvl="2" indent="0">
              <a:lnSpc>
                <a:spcPct val="100000"/>
              </a:lnSpc>
              <a:spcBef>
                <a:spcPts val="600"/>
              </a:spcBef>
              <a:spcAft>
                <a:spcPts val="1200"/>
              </a:spcAft>
              <a:buFont typeface="Arial" panose="020B0604020202020204" pitchFamily="34" charset="0"/>
              <a:buNone/>
              <a:tabLst>
                <a:tab pos="230188" algn="l"/>
              </a:tabLst>
            </a:pPr>
            <a:endParaRPr lang="en-US" sz="2400" dirty="0">
              <a:solidFill>
                <a:schemeClr val="accent6">
                  <a:lumMod val="50000"/>
                </a:schemeClr>
              </a:solidFill>
              <a:latin typeface="Calibri" panose="020F0502020204030204" pitchFamily="34" charset="0"/>
            </a:endParaRPr>
          </a:p>
          <a:p>
            <a:pPr marL="12700">
              <a:lnSpc>
                <a:spcPct val="100000"/>
              </a:lnSpc>
              <a:spcBef>
                <a:spcPts val="200"/>
              </a:spcBef>
              <a:spcAft>
                <a:spcPts val="1200"/>
              </a:spcAft>
              <a:tabLst>
                <a:tab pos="230188" algn="l"/>
              </a:tabLst>
            </a:pPr>
            <a:endParaRPr lang="en-US" sz="2400" dirty="0">
              <a:solidFill>
                <a:schemeClr val="accent6">
                  <a:lumMod val="50000"/>
                </a:schemeClr>
              </a:solidFill>
              <a:latin typeface="Calibri" panose="020F0502020204030204" pitchFamily="34" charset="0"/>
            </a:endParaRPr>
          </a:p>
          <a:p>
            <a:pPr>
              <a:spcAft>
                <a:spcPts val="1200"/>
              </a:spcAft>
            </a:pPr>
            <a:endParaRPr lang="en-US" sz="2400" dirty="0">
              <a:solidFill>
                <a:schemeClr val="accent6">
                  <a:lumMod val="50000"/>
                </a:schemeClr>
              </a:solidFill>
              <a:latin typeface="Calibri" panose="020F0502020204030204" pitchFamily="34" charset="0"/>
            </a:endParaRPr>
          </a:p>
        </p:txBody>
      </p:sp>
      <p:sp>
        <p:nvSpPr>
          <p:cNvPr id="16" name="Text Placeholder 2">
            <a:extLst>
              <a:ext uri="{FF2B5EF4-FFF2-40B4-BE49-F238E27FC236}">
                <a16:creationId xmlns:a16="http://schemas.microsoft.com/office/drawing/2014/main" id="{EC44525D-3A84-462A-A3EE-E3871002D8CE}"/>
              </a:ext>
            </a:extLst>
          </p:cNvPr>
          <p:cNvSpPr>
            <a:spLocks noGrp="1"/>
          </p:cNvSpPr>
          <p:nvPr>
            <p:ph type="body" sz="quarter" idx="13"/>
          </p:nvPr>
        </p:nvSpPr>
        <p:spPr>
          <a:xfrm>
            <a:off x="794832" y="557112"/>
            <a:ext cx="10515600" cy="361314"/>
          </a:xfrm>
        </p:spPr>
        <p:txBody>
          <a:bodyPr>
            <a:noAutofit/>
          </a:bodyPr>
          <a:lstStyle/>
          <a:p>
            <a:r>
              <a:rPr lang="en-US" sz="4400" b="0" dirty="0">
                <a:latin typeface="Calibri" panose="020F0502020204030204" pitchFamily="34" charset="0"/>
              </a:rPr>
              <a:t>How to Write an IDP</a:t>
            </a:r>
          </a:p>
        </p:txBody>
      </p:sp>
      <p:sp>
        <p:nvSpPr>
          <p:cNvPr id="6" name="TextBox 5">
            <a:extLst>
              <a:ext uri="{FF2B5EF4-FFF2-40B4-BE49-F238E27FC236}">
                <a16:creationId xmlns:a16="http://schemas.microsoft.com/office/drawing/2014/main" id="{159191E5-32AC-42E9-A3F5-4876C10C2226}"/>
              </a:ext>
            </a:extLst>
          </p:cNvPr>
          <p:cNvSpPr txBox="1"/>
          <p:nvPr/>
        </p:nvSpPr>
        <p:spPr>
          <a:xfrm>
            <a:off x="985031" y="2078182"/>
            <a:ext cx="10521583" cy="4092402"/>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en-US" sz="2800" dirty="0">
                <a:solidFill>
                  <a:srgbClr val="0E2222"/>
                </a:solidFill>
                <a:latin typeface="Calibri Light" panose="020F0302020204030204"/>
              </a:rPr>
              <a:t>Define your short term and long term career goals </a:t>
            </a:r>
          </a:p>
          <a:p>
            <a:pPr marL="685800" lvl="1" indent="-228600">
              <a:lnSpc>
                <a:spcPct val="90000"/>
              </a:lnSpc>
              <a:spcBef>
                <a:spcPts val="1000"/>
              </a:spcBef>
              <a:buFont typeface="Arial" panose="020B0604020202020204" pitchFamily="34" charset="0"/>
              <a:buChar char="•"/>
            </a:pPr>
            <a:r>
              <a:rPr lang="en-US" sz="2800" dirty="0">
                <a:solidFill>
                  <a:srgbClr val="0E2222"/>
                </a:solidFill>
                <a:latin typeface="Calibri Light" panose="020F0302020204030204"/>
              </a:rPr>
              <a:t>What skills, behaviors or knowledge , do you need to develop</a:t>
            </a:r>
          </a:p>
          <a:p>
            <a:pPr marL="685800" lvl="1" indent="-228600">
              <a:lnSpc>
                <a:spcPct val="90000"/>
              </a:lnSpc>
              <a:spcBef>
                <a:spcPts val="1000"/>
              </a:spcBef>
              <a:buFont typeface="Arial" panose="020B0604020202020204" pitchFamily="34" charset="0"/>
              <a:buChar char="•"/>
            </a:pPr>
            <a:r>
              <a:rPr lang="en-US" sz="2800" dirty="0">
                <a:solidFill>
                  <a:srgbClr val="0E2222"/>
                </a:solidFill>
                <a:latin typeface="Calibri Light" panose="020F0302020204030204"/>
              </a:rPr>
              <a:t>Think about projects, hands on experience, stretch assignment</a:t>
            </a:r>
          </a:p>
          <a:p>
            <a:pPr marL="228600" lvl="0" indent="-228600">
              <a:lnSpc>
                <a:spcPct val="90000"/>
              </a:lnSpc>
              <a:spcBef>
                <a:spcPts val="1000"/>
              </a:spcBef>
              <a:buFont typeface="Arial" panose="020B0604020202020204" pitchFamily="34" charset="0"/>
              <a:buChar char="•"/>
            </a:pPr>
            <a:r>
              <a:rPr lang="en-US" sz="2800" dirty="0">
                <a:solidFill>
                  <a:srgbClr val="0E2222"/>
                </a:solidFill>
                <a:latin typeface="Calibri Light" panose="020F0302020204030204"/>
              </a:rPr>
              <a:t>Prioritize </a:t>
            </a:r>
          </a:p>
          <a:p>
            <a:pPr marL="228600" lvl="0" indent="-228600">
              <a:lnSpc>
                <a:spcPct val="90000"/>
              </a:lnSpc>
              <a:spcBef>
                <a:spcPts val="1000"/>
              </a:spcBef>
              <a:buFont typeface="Arial" panose="020B0604020202020204" pitchFamily="34" charset="0"/>
              <a:buChar char="•"/>
            </a:pPr>
            <a:r>
              <a:rPr lang="en-US" sz="2800" dirty="0">
                <a:solidFill>
                  <a:srgbClr val="0E2222"/>
                </a:solidFill>
                <a:latin typeface="Calibri Light" panose="020F0302020204030204"/>
              </a:rPr>
              <a:t>Set realistic deadlines </a:t>
            </a:r>
          </a:p>
          <a:p>
            <a:pPr marL="228600" lvl="0" indent="-228600">
              <a:lnSpc>
                <a:spcPct val="90000"/>
              </a:lnSpc>
              <a:spcBef>
                <a:spcPts val="1000"/>
              </a:spcBef>
              <a:buFont typeface="Arial" panose="020B0604020202020204" pitchFamily="34" charset="0"/>
              <a:buChar char="•"/>
            </a:pPr>
            <a:r>
              <a:rPr lang="en-US" sz="2800" dirty="0">
                <a:solidFill>
                  <a:srgbClr val="0E2222"/>
                </a:solidFill>
                <a:latin typeface="Calibri Light" panose="020F0302020204030204"/>
              </a:rPr>
              <a:t>Understand your strengths and opportunities</a:t>
            </a:r>
          </a:p>
          <a:p>
            <a:pPr marL="228600" lvl="0" indent="-228600">
              <a:lnSpc>
                <a:spcPct val="90000"/>
              </a:lnSpc>
              <a:spcBef>
                <a:spcPts val="1000"/>
              </a:spcBef>
              <a:buFont typeface="Arial" panose="020B0604020202020204" pitchFamily="34" charset="0"/>
              <a:buChar char="•"/>
            </a:pPr>
            <a:r>
              <a:rPr lang="en-US" sz="2800" dirty="0">
                <a:solidFill>
                  <a:srgbClr val="0E2222"/>
                </a:solidFill>
                <a:latin typeface="Calibri Light" panose="020F0302020204030204"/>
              </a:rPr>
              <a:t>Be prepared to discuss your plan with your manager </a:t>
            </a:r>
          </a:p>
          <a:p>
            <a:pPr marL="228600" lvl="0" indent="-228600">
              <a:lnSpc>
                <a:spcPct val="90000"/>
              </a:lnSpc>
              <a:spcBef>
                <a:spcPts val="1000"/>
              </a:spcBef>
              <a:buFont typeface="Arial" panose="020B0604020202020204" pitchFamily="34" charset="0"/>
              <a:buChar char="•"/>
            </a:pPr>
            <a:r>
              <a:rPr lang="en-US" sz="2800" dirty="0">
                <a:solidFill>
                  <a:srgbClr val="0E2222"/>
                </a:solidFill>
                <a:latin typeface="Calibri Light" panose="020F0302020204030204"/>
              </a:rPr>
              <a:t>Take action </a:t>
            </a:r>
          </a:p>
        </p:txBody>
      </p:sp>
    </p:spTree>
    <p:extLst>
      <p:ext uri="{BB962C8B-B14F-4D97-AF65-F5344CB8AC3E}">
        <p14:creationId xmlns:p14="http://schemas.microsoft.com/office/powerpoint/2010/main" val="1502549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8CE8EA-BA83-4A57-9FA0-80C883F0D538}"/>
              </a:ext>
            </a:extLst>
          </p:cNvPr>
          <p:cNvSpPr>
            <a:spLocks noGrp="1"/>
          </p:cNvSpPr>
          <p:nvPr>
            <p:ph type="sldNum" sz="quarter" idx="12"/>
          </p:nvPr>
        </p:nvSpPr>
        <p:spPr/>
        <p:txBody>
          <a:bodyPr/>
          <a:lstStyle/>
          <a:p>
            <a:fld id="{672506C1-727E-48CD-9AB0-1315E759C1A0}" type="slidenum">
              <a:rPr lang="en-US" smtClean="0"/>
              <a:pPr/>
              <a:t>8</a:t>
            </a:fld>
            <a:endParaRPr lang="en-US" dirty="0"/>
          </a:p>
        </p:txBody>
      </p:sp>
      <p:sp>
        <p:nvSpPr>
          <p:cNvPr id="3" name="Title 2">
            <a:extLst>
              <a:ext uri="{FF2B5EF4-FFF2-40B4-BE49-F238E27FC236}">
                <a16:creationId xmlns:a16="http://schemas.microsoft.com/office/drawing/2014/main" id="{8D267627-B55A-4721-91E1-0BE99F356848}"/>
              </a:ext>
            </a:extLst>
          </p:cNvPr>
          <p:cNvSpPr>
            <a:spLocks noGrp="1"/>
          </p:cNvSpPr>
          <p:nvPr>
            <p:ph type="title"/>
          </p:nvPr>
        </p:nvSpPr>
        <p:spPr>
          <a:xfrm>
            <a:off x="753268" y="268007"/>
            <a:ext cx="10515600" cy="1212100"/>
          </a:xfrm>
        </p:spPr>
        <p:txBody>
          <a:bodyPr>
            <a:normAutofit/>
          </a:bodyPr>
          <a:lstStyle/>
          <a:p>
            <a:r>
              <a:rPr lang="en-US" sz="4400" dirty="0"/>
              <a:t>IDP Process </a:t>
            </a:r>
          </a:p>
        </p:txBody>
      </p:sp>
      <p:graphicFrame>
        <p:nvGraphicFramePr>
          <p:cNvPr id="5" name="Content Placeholder 8">
            <a:extLst>
              <a:ext uri="{FF2B5EF4-FFF2-40B4-BE49-F238E27FC236}">
                <a16:creationId xmlns:a16="http://schemas.microsoft.com/office/drawing/2014/main" id="{A6459BD4-7E0E-417E-A728-31308C02E39F}"/>
              </a:ext>
            </a:extLst>
          </p:cNvPr>
          <p:cNvGraphicFramePr>
            <a:graphicFrameLocks/>
          </p:cNvGraphicFramePr>
          <p:nvPr>
            <p:extLst>
              <p:ext uri="{D42A27DB-BD31-4B8C-83A1-F6EECF244321}">
                <p14:modId xmlns:p14="http://schemas.microsoft.com/office/powerpoint/2010/main" val="3597230615"/>
              </p:ext>
            </p:extLst>
          </p:nvPr>
        </p:nvGraphicFramePr>
        <p:xfrm>
          <a:off x="157941" y="1320800"/>
          <a:ext cx="10750203" cy="4963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9696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60A23F-4FF7-47AC-BEC8-554F18C287E8}"/>
              </a:ext>
            </a:extLst>
          </p:cNvPr>
          <p:cNvSpPr>
            <a:spLocks noGrp="1"/>
          </p:cNvSpPr>
          <p:nvPr>
            <p:ph type="sldNum" sz="quarter" idx="12"/>
          </p:nvPr>
        </p:nvSpPr>
        <p:spPr/>
        <p:txBody>
          <a:bodyPr/>
          <a:lstStyle/>
          <a:p>
            <a:fld id="{672506C1-727E-48CD-9AB0-1315E759C1A0}" type="slidenum">
              <a:rPr lang="en-US" smtClean="0"/>
              <a:pPr/>
              <a:t>9</a:t>
            </a:fld>
            <a:endParaRPr lang="en-US" dirty="0"/>
          </a:p>
        </p:txBody>
      </p:sp>
      <p:sp>
        <p:nvSpPr>
          <p:cNvPr id="3" name="Title 2">
            <a:extLst>
              <a:ext uri="{FF2B5EF4-FFF2-40B4-BE49-F238E27FC236}">
                <a16:creationId xmlns:a16="http://schemas.microsoft.com/office/drawing/2014/main" id="{948291EB-D06F-49F9-A61D-4A8182824822}"/>
              </a:ext>
            </a:extLst>
          </p:cNvPr>
          <p:cNvSpPr>
            <a:spLocks noGrp="1"/>
          </p:cNvSpPr>
          <p:nvPr>
            <p:ph type="title"/>
          </p:nvPr>
        </p:nvSpPr>
        <p:spPr>
          <a:xfrm>
            <a:off x="744955" y="268008"/>
            <a:ext cx="10515600" cy="1212100"/>
          </a:xfrm>
        </p:spPr>
        <p:txBody>
          <a:bodyPr>
            <a:normAutofit/>
          </a:bodyPr>
          <a:lstStyle/>
          <a:p>
            <a:r>
              <a:rPr lang="en-US" sz="4400" dirty="0"/>
              <a:t>Frequently Asked Questions </a:t>
            </a:r>
          </a:p>
        </p:txBody>
      </p:sp>
      <p:sp>
        <p:nvSpPr>
          <p:cNvPr id="6" name="TextBox 5">
            <a:extLst>
              <a:ext uri="{FF2B5EF4-FFF2-40B4-BE49-F238E27FC236}">
                <a16:creationId xmlns:a16="http://schemas.microsoft.com/office/drawing/2014/main" id="{D61ABD38-EBBD-4A00-B11B-AE680723BBB2}"/>
              </a:ext>
            </a:extLst>
          </p:cNvPr>
          <p:cNvSpPr txBox="1"/>
          <p:nvPr/>
        </p:nvSpPr>
        <p:spPr>
          <a:xfrm>
            <a:off x="961085" y="1720733"/>
            <a:ext cx="10111467" cy="3725122"/>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en-US" sz="2400" dirty="0">
                <a:solidFill>
                  <a:srgbClr val="0E2222"/>
                </a:solidFill>
                <a:latin typeface="Calibri Light" panose="020F0302020204030204"/>
              </a:rPr>
              <a:t>What is a development goal?</a:t>
            </a:r>
          </a:p>
          <a:p>
            <a:pPr lvl="0">
              <a:lnSpc>
                <a:spcPct val="90000"/>
              </a:lnSpc>
              <a:spcBef>
                <a:spcPts val="1000"/>
              </a:spcBef>
            </a:pPr>
            <a:r>
              <a:rPr lang="en-US" sz="2400" dirty="0">
                <a:solidFill>
                  <a:srgbClr val="0E2222"/>
                </a:solidFill>
                <a:latin typeface="Calibri Light" panose="020F0302020204030204"/>
              </a:rPr>
              <a:t>- </a:t>
            </a:r>
            <a:r>
              <a:rPr lang="en-US" sz="1600" dirty="0">
                <a:solidFill>
                  <a:srgbClr val="0E2222"/>
                </a:solidFill>
                <a:latin typeface="Calibri Light" panose="020F0302020204030204"/>
              </a:rPr>
              <a:t>Development goals address employee knowledge/skill gaps, are aligned with individual career aspirations, and generally have a long term focus</a:t>
            </a:r>
          </a:p>
          <a:p>
            <a:pPr marL="228600" lvl="0" indent="-228600">
              <a:lnSpc>
                <a:spcPct val="90000"/>
              </a:lnSpc>
              <a:spcBef>
                <a:spcPts val="1000"/>
              </a:spcBef>
              <a:buFont typeface="Arial" panose="020B0604020202020204" pitchFamily="34" charset="0"/>
              <a:buChar char="•"/>
            </a:pPr>
            <a:r>
              <a:rPr lang="en-US" sz="2400" dirty="0">
                <a:solidFill>
                  <a:srgbClr val="0E2222"/>
                </a:solidFill>
                <a:latin typeface="Calibri Light" panose="020F0302020204030204"/>
              </a:rPr>
              <a:t>I have a role in mind but am unsure of the skills required</a:t>
            </a:r>
          </a:p>
          <a:p>
            <a:pPr lvl="0">
              <a:lnSpc>
                <a:spcPct val="90000"/>
              </a:lnSpc>
              <a:spcBef>
                <a:spcPts val="1000"/>
              </a:spcBef>
            </a:pPr>
            <a:r>
              <a:rPr lang="en-US" sz="2400" dirty="0">
                <a:solidFill>
                  <a:srgbClr val="0E2222"/>
                </a:solidFill>
                <a:latin typeface="Calibri Light" panose="020F0302020204030204"/>
              </a:rPr>
              <a:t>- </a:t>
            </a:r>
            <a:r>
              <a:rPr lang="en-US" sz="1600" dirty="0">
                <a:solidFill>
                  <a:srgbClr val="0E2222"/>
                </a:solidFill>
                <a:latin typeface="Calibri Light" panose="020F0302020204030204"/>
              </a:rPr>
              <a:t>Be prepared to have the discussion with your manager. If the role falls outside your current department, human resources can provide you with a job description. In addition, feel free to network with your colleagues</a:t>
            </a:r>
            <a:r>
              <a:rPr lang="en-US" sz="2400" dirty="0">
                <a:solidFill>
                  <a:srgbClr val="0E2222"/>
                </a:solidFill>
                <a:latin typeface="Calibri Light" panose="020F0302020204030204"/>
              </a:rPr>
              <a:t>. </a:t>
            </a:r>
          </a:p>
          <a:p>
            <a:pPr marL="228600" lvl="0" indent="-228600">
              <a:lnSpc>
                <a:spcPct val="90000"/>
              </a:lnSpc>
              <a:spcBef>
                <a:spcPts val="1000"/>
              </a:spcBef>
              <a:buFont typeface="Arial" panose="020B0604020202020204" pitchFamily="34" charset="0"/>
              <a:buChar char="•"/>
            </a:pPr>
            <a:r>
              <a:rPr lang="en-US" sz="2400" dirty="0">
                <a:solidFill>
                  <a:srgbClr val="0E2222"/>
                </a:solidFill>
                <a:latin typeface="Calibri Light" panose="020F0302020204030204"/>
              </a:rPr>
              <a:t>Will my performance  be evaluated against my IDP goals? </a:t>
            </a:r>
          </a:p>
          <a:p>
            <a:pPr lvl="0">
              <a:lnSpc>
                <a:spcPct val="90000"/>
              </a:lnSpc>
              <a:spcBef>
                <a:spcPts val="1000"/>
              </a:spcBef>
            </a:pPr>
            <a:r>
              <a:rPr lang="en-US" sz="2400" dirty="0">
                <a:solidFill>
                  <a:srgbClr val="0E2222"/>
                </a:solidFill>
                <a:latin typeface="Calibri Light" panose="020F0302020204030204"/>
              </a:rPr>
              <a:t> - </a:t>
            </a:r>
            <a:r>
              <a:rPr lang="en-US" sz="1600" dirty="0">
                <a:solidFill>
                  <a:srgbClr val="0E2222"/>
                </a:solidFill>
                <a:latin typeface="Calibri Light" panose="020F0302020204030204"/>
              </a:rPr>
              <a:t>No, performance reviews and IDP’s are two separate items. Your IDP is meant to be your own personal guide for your career aspirations. You may want to include items from your IDP as part of your own development plans for the upcoming year. </a:t>
            </a:r>
          </a:p>
        </p:txBody>
      </p:sp>
    </p:spTree>
    <p:extLst>
      <p:ext uri="{BB962C8B-B14F-4D97-AF65-F5344CB8AC3E}">
        <p14:creationId xmlns:p14="http://schemas.microsoft.com/office/powerpoint/2010/main" val="23784960"/>
      </p:ext>
    </p:extLst>
  </p:cSld>
  <p:clrMapOvr>
    <a:masterClrMapping/>
  </p:clrMapOvr>
</p:sld>
</file>

<file path=ppt/theme/theme1.xml><?xml version="1.0" encoding="utf-8"?>
<a:theme xmlns:a="http://schemas.openxmlformats.org/drawingml/2006/main" name="Office Theme">
  <a:themeElements>
    <a:clrScheme name="Pfenex Corporate">
      <a:dk1>
        <a:srgbClr val="2C2C2C"/>
      </a:dk1>
      <a:lt1>
        <a:sysClr val="window" lastClr="FFFFFF"/>
      </a:lt1>
      <a:dk2>
        <a:srgbClr val="595959"/>
      </a:dk2>
      <a:lt2>
        <a:srgbClr val="E7E6E6"/>
      </a:lt2>
      <a:accent1>
        <a:srgbClr val="049591"/>
      </a:accent1>
      <a:accent2>
        <a:srgbClr val="773143"/>
      </a:accent2>
      <a:accent3>
        <a:srgbClr val="A5A5A5"/>
      </a:accent3>
      <a:accent4>
        <a:srgbClr val="644B78"/>
      </a:accent4>
      <a:accent5>
        <a:srgbClr val="502043"/>
      </a:accent5>
      <a:accent6>
        <a:srgbClr val="3E4B42"/>
      </a:accent6>
      <a:hlink>
        <a:srgbClr val="0563C1"/>
      </a:hlink>
      <a:folHlink>
        <a:srgbClr val="954F72"/>
      </a:folHlink>
    </a:clrScheme>
    <a:fontScheme name="Pfenex Corporate">
      <a:majorFont>
        <a:latin typeface="Gotham Bold"/>
        <a:ea typeface=""/>
        <a:cs typeface=""/>
      </a:majorFont>
      <a:minorFont>
        <a:latin typeface="Gotham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17477</TotalTime>
  <Words>4903</Words>
  <Application>Microsoft Office PowerPoint</Application>
  <PresentationFormat>Widescreen</PresentationFormat>
  <Paragraphs>410</Paragraphs>
  <Slides>24</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Calibri</vt:lpstr>
      <vt:lpstr>Calibri Light</vt:lpstr>
      <vt:lpstr>Gotham Bold</vt:lpstr>
      <vt:lpstr>Gotham Book</vt:lpstr>
      <vt:lpstr>Tahoma</vt:lpstr>
      <vt:lpstr>Office Theme</vt:lpstr>
      <vt:lpstr>1_Office Theme</vt:lpstr>
      <vt:lpstr>PowerPoint Presentation</vt:lpstr>
      <vt:lpstr>Agenda </vt:lpstr>
      <vt:lpstr>Pfenex’s Philosophy </vt:lpstr>
      <vt:lpstr>PowerPoint Presentation</vt:lpstr>
      <vt:lpstr>PowerPoint Presentation</vt:lpstr>
      <vt:lpstr>IDP Template </vt:lpstr>
      <vt:lpstr>PowerPoint Presentation</vt:lpstr>
      <vt:lpstr>IDP Process </vt:lpstr>
      <vt:lpstr>Frequently Asked Questions </vt:lpstr>
      <vt:lpstr>Development Goals versus Performance Goals </vt:lpstr>
      <vt:lpstr>PowerPoint Presentation</vt:lpstr>
      <vt:lpstr>Agenda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Huizinga</dc:creator>
  <cp:lastModifiedBy>David Pollak</cp:lastModifiedBy>
  <cp:revision>441</cp:revision>
  <cp:lastPrinted>2018-01-04T15:46:26Z</cp:lastPrinted>
  <dcterms:created xsi:type="dcterms:W3CDTF">2017-09-16T00:58:24Z</dcterms:created>
  <dcterms:modified xsi:type="dcterms:W3CDTF">2018-02-03T00:48:05Z</dcterms:modified>
</cp:coreProperties>
</file>