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
  </p:notesMasterIdLst>
  <p:handoutMasterIdLst>
    <p:handoutMasterId r:id="rId9"/>
  </p:handoutMasterIdLst>
  <p:sldIdLst>
    <p:sldId id="413" r:id="rId2"/>
    <p:sldId id="412" r:id="rId3"/>
    <p:sldId id="415" r:id="rId4"/>
    <p:sldId id="416" r:id="rId5"/>
    <p:sldId id="417" r:id="rId6"/>
    <p:sldId id="418" r:id="rId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38783"/>
    <a:srgbClr val="0B9893"/>
    <a:srgbClr val="15A7A2"/>
    <a:srgbClr val="22B3AE"/>
    <a:srgbClr val="45C2BD"/>
    <a:srgbClr val="62BEBA"/>
    <a:srgbClr val="7DBDB9"/>
    <a:srgbClr val="95BDBB"/>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83" d="100"/>
          <a:sy n="83" d="100"/>
        </p:scale>
        <p:origin x="605" y="77"/>
      </p:cViewPr>
      <p:guideLst/>
    </p:cSldViewPr>
  </p:slideViewPr>
  <p:notesTextViewPr>
    <p:cViewPr>
      <p:scale>
        <a:sx n="1" d="1"/>
        <a:sy n="1" d="1"/>
      </p:scale>
      <p:origin x="0" y="0"/>
    </p:cViewPr>
  </p:notesTextViewPr>
  <p:sorterViewPr>
    <p:cViewPr>
      <p:scale>
        <a:sx n="100" d="100"/>
        <a:sy n="100" d="100"/>
      </p:scale>
      <p:origin x="0" y="-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sz="quarter" idx="1"/>
          </p:nvPr>
        </p:nvSpPr>
        <p:spPr>
          <a:xfrm>
            <a:off x="3936769" y="0"/>
            <a:ext cx="3011699" cy="463407"/>
          </a:xfrm>
          <a:prstGeom prst="rect">
            <a:avLst/>
          </a:prstGeom>
        </p:spPr>
        <p:txBody>
          <a:bodyPr vert="horz" lIns="92482" tIns="46241" rIns="92482" bIns="46241" rtlCol="0"/>
          <a:lstStyle>
            <a:lvl1pPr algn="r">
              <a:defRPr sz="1200"/>
            </a:lvl1pPr>
          </a:lstStyle>
          <a:p>
            <a:fld id="{1B572439-7057-4061-B36C-6FA109A015E8}" type="datetimeFigureOut">
              <a:rPr lang="en-US" smtClean="0"/>
              <a:t>2/2/2018</a:t>
            </a:fld>
            <a:endParaRPr lang="en-US" dirty="0"/>
          </a:p>
        </p:txBody>
      </p:sp>
      <p:sp>
        <p:nvSpPr>
          <p:cNvPr id="4" name="Footer Placeholder 3"/>
          <p:cNvSpPr>
            <a:spLocks noGrp="1"/>
          </p:cNvSpPr>
          <p:nvPr>
            <p:ph type="ftr" sz="quarter" idx="2"/>
          </p:nvPr>
        </p:nvSpPr>
        <p:spPr>
          <a:xfrm>
            <a:off x="0" y="8772669"/>
            <a:ext cx="3011699" cy="463406"/>
          </a:xfrm>
          <a:prstGeom prst="rect">
            <a:avLst/>
          </a:prstGeom>
        </p:spPr>
        <p:txBody>
          <a:bodyPr vert="horz" lIns="92482" tIns="46241" rIns="92482" bIns="4624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9" y="8772669"/>
            <a:ext cx="3011699" cy="463406"/>
          </a:xfrm>
          <a:prstGeom prst="rect">
            <a:avLst/>
          </a:prstGeom>
        </p:spPr>
        <p:txBody>
          <a:bodyPr vert="horz" lIns="92482" tIns="46241" rIns="92482" bIns="46241" rtlCol="0" anchor="b"/>
          <a:lstStyle>
            <a:lvl1pPr algn="r">
              <a:defRPr sz="1200"/>
            </a:lvl1pPr>
          </a:lstStyle>
          <a:p>
            <a:fld id="{C553D9A9-2916-467D-AAD0-ED2DE91FB6A2}" type="slidenum">
              <a:rPr lang="en-US" smtClean="0"/>
              <a:t>‹#›</a:t>
            </a:fld>
            <a:endParaRPr lang="en-US" dirty="0"/>
          </a:p>
        </p:txBody>
      </p:sp>
    </p:spTree>
    <p:extLst>
      <p:ext uri="{BB962C8B-B14F-4D97-AF65-F5344CB8AC3E}">
        <p14:creationId xmlns:p14="http://schemas.microsoft.com/office/powerpoint/2010/main" val="4151943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idx="1"/>
          </p:nvPr>
        </p:nvSpPr>
        <p:spPr>
          <a:xfrm>
            <a:off x="3936769" y="0"/>
            <a:ext cx="3011699" cy="463407"/>
          </a:xfrm>
          <a:prstGeom prst="rect">
            <a:avLst/>
          </a:prstGeom>
        </p:spPr>
        <p:txBody>
          <a:bodyPr vert="horz" lIns="92482" tIns="46241" rIns="92482" bIns="46241" rtlCol="0"/>
          <a:lstStyle>
            <a:lvl1pPr algn="r">
              <a:defRPr sz="1200"/>
            </a:lvl1pPr>
          </a:lstStyle>
          <a:p>
            <a:fld id="{490143A7-2225-49ED-A805-599CF9D6C013}" type="datetimeFigureOut">
              <a:rPr lang="en-US" smtClean="0"/>
              <a:t>2/2/2018</a:t>
            </a:fld>
            <a:endParaRPr lang="en-US" dirty="0"/>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2" tIns="46241" rIns="92482" bIns="46241" rtlCol="0" anchor="ctr"/>
          <a:lstStyle/>
          <a:p>
            <a:endParaRPr lang="en-US" dirty="0"/>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2" tIns="46241" rIns="92482" bIns="4624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2" tIns="46241" rIns="92482" bIns="462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3406"/>
          </a:xfrm>
          <a:prstGeom prst="rect">
            <a:avLst/>
          </a:prstGeom>
        </p:spPr>
        <p:txBody>
          <a:bodyPr vert="horz" lIns="92482" tIns="46241" rIns="92482" bIns="46241" rtlCol="0" anchor="b"/>
          <a:lstStyle>
            <a:lvl1pPr algn="r">
              <a:defRPr sz="1200"/>
            </a:lvl1pPr>
          </a:lstStyle>
          <a:p>
            <a:fld id="{20B21231-0143-4DDE-BCBA-544F47A55899}" type="slidenum">
              <a:rPr lang="en-US" smtClean="0"/>
              <a:t>‹#›</a:t>
            </a:fld>
            <a:endParaRPr lang="en-US" dirty="0"/>
          </a:p>
        </p:txBody>
      </p:sp>
    </p:spTree>
    <p:extLst>
      <p:ext uri="{BB962C8B-B14F-4D97-AF65-F5344CB8AC3E}">
        <p14:creationId xmlns:p14="http://schemas.microsoft.com/office/powerpoint/2010/main" val="71771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5974-CD8A-4ECD-9C25-8F85D9AB17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63C7D-206E-4A32-B6A6-6ADE5C5B63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843E3B-8B74-43DD-A1F4-4C53CEE38D7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F530BD6-119D-444C-B841-57FA3EE0C03B}"/>
              </a:ext>
            </a:extLst>
          </p:cNvPr>
          <p:cNvSpPr>
            <a:spLocks noGrp="1"/>
          </p:cNvSpPr>
          <p:nvPr>
            <p:ph type="ftr" sz="quarter" idx="11"/>
          </p:nvPr>
        </p:nvSpPr>
        <p:spPr/>
        <p:txBody>
          <a:bodyPr/>
          <a:lstStyle/>
          <a:p>
            <a:r>
              <a:rPr lang="en-US"/>
              <a:t>Pfenex Confidential</a:t>
            </a:r>
          </a:p>
        </p:txBody>
      </p:sp>
      <p:sp>
        <p:nvSpPr>
          <p:cNvPr id="6" name="Slide Number Placeholder 5">
            <a:extLst>
              <a:ext uri="{FF2B5EF4-FFF2-40B4-BE49-F238E27FC236}">
                <a16:creationId xmlns:a16="http://schemas.microsoft.com/office/drawing/2014/main" id="{85844D39-B006-49AA-BB30-9966294FE6C2}"/>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85909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D3394-EEE6-4921-8097-F1B720522D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9C96AB-2191-4511-BFA6-1E5AE05584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A1BA1F-9209-4E26-BE92-7769A291ADF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DD8F709-5081-46E5-86DE-155C9DCC950F}"/>
              </a:ext>
            </a:extLst>
          </p:cNvPr>
          <p:cNvSpPr>
            <a:spLocks noGrp="1"/>
          </p:cNvSpPr>
          <p:nvPr>
            <p:ph type="ftr" sz="quarter" idx="11"/>
          </p:nvPr>
        </p:nvSpPr>
        <p:spPr/>
        <p:txBody>
          <a:bodyPr/>
          <a:lstStyle/>
          <a:p>
            <a:r>
              <a:rPr lang="en-US"/>
              <a:t>Pfenex Confidential</a:t>
            </a:r>
          </a:p>
        </p:txBody>
      </p:sp>
      <p:sp>
        <p:nvSpPr>
          <p:cNvPr id="6" name="Slide Number Placeholder 5">
            <a:extLst>
              <a:ext uri="{FF2B5EF4-FFF2-40B4-BE49-F238E27FC236}">
                <a16:creationId xmlns:a16="http://schemas.microsoft.com/office/drawing/2014/main" id="{5BE8B8EC-7119-41EC-AC01-E67FD522C9EB}"/>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87503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B895F4-F769-4863-80CE-475C2B5686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189349-4267-47FC-9D46-82A3312DAD7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8EC2B-191F-4B33-951A-6752B062117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F429750-AF5F-44CA-84D9-E9F41268C83B}"/>
              </a:ext>
            </a:extLst>
          </p:cNvPr>
          <p:cNvSpPr>
            <a:spLocks noGrp="1"/>
          </p:cNvSpPr>
          <p:nvPr>
            <p:ph type="ftr" sz="quarter" idx="11"/>
          </p:nvPr>
        </p:nvSpPr>
        <p:spPr/>
        <p:txBody>
          <a:bodyPr/>
          <a:lstStyle/>
          <a:p>
            <a:r>
              <a:rPr lang="en-US"/>
              <a:t>Pfenex Confidential</a:t>
            </a:r>
          </a:p>
        </p:txBody>
      </p:sp>
      <p:sp>
        <p:nvSpPr>
          <p:cNvPr id="6" name="Slide Number Placeholder 5">
            <a:extLst>
              <a:ext uri="{FF2B5EF4-FFF2-40B4-BE49-F238E27FC236}">
                <a16:creationId xmlns:a16="http://schemas.microsoft.com/office/drawing/2014/main" id="{21627B41-5E3B-404C-88F6-E1B4C307B1B6}"/>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3957780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mple Pag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DC71B7E-83DE-4F1B-BC56-A4BF8B63720C}"/>
              </a:ext>
            </a:extLst>
          </p:cNvPr>
          <p:cNvSpPr>
            <a:spLocks noGrp="1"/>
          </p:cNvSpPr>
          <p:nvPr>
            <p:ph type="sldNum" sz="quarter" idx="12"/>
          </p:nvPr>
        </p:nvSpPr>
        <p:spPr>
          <a:xfrm>
            <a:off x="11355354" y="6484366"/>
            <a:ext cx="419069" cy="365125"/>
          </a:xfrm>
          <a:solidFill>
            <a:srgbClr val="079591"/>
          </a:solidFill>
        </p:spPr>
        <p:txBody>
          <a:bodyPr/>
          <a:lstStyle>
            <a:lvl1pPr>
              <a:defRPr b="1">
                <a:solidFill>
                  <a:schemeClr val="bg1"/>
                </a:solidFill>
              </a:defRPr>
            </a:lvl1pPr>
          </a:lstStyle>
          <a:p>
            <a:fld id="{672506C1-727E-48CD-9AB0-1315E759C1A0}" type="slidenum">
              <a:rPr lang="en-US" smtClean="0"/>
              <a:pPr/>
              <a:t>‹#›</a:t>
            </a:fld>
            <a:endParaRPr lang="en-US" dirty="0"/>
          </a:p>
        </p:txBody>
      </p:sp>
      <p:sp>
        <p:nvSpPr>
          <p:cNvPr id="9" name="Rectangle 8">
            <a:extLst>
              <a:ext uri="{FF2B5EF4-FFF2-40B4-BE49-F238E27FC236}">
                <a16:creationId xmlns:a16="http://schemas.microsoft.com/office/drawing/2014/main" id="{DE59BA89-AEE4-48D5-8EFE-A284AD0E9A00}"/>
              </a:ext>
            </a:extLst>
          </p:cNvPr>
          <p:cNvSpPr/>
          <p:nvPr userDrawn="1"/>
        </p:nvSpPr>
        <p:spPr>
          <a:xfrm>
            <a:off x="650020" y="555675"/>
            <a:ext cx="45719" cy="654148"/>
          </a:xfrm>
          <a:prstGeom prst="rect">
            <a:avLst/>
          </a:prstGeom>
          <a:solidFill>
            <a:srgbClr val="079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3FEAEB-D89E-45D2-B78B-BBE314884E2D}"/>
              </a:ext>
            </a:extLst>
          </p:cNvPr>
          <p:cNvSpPr>
            <a:spLocks noGrp="1"/>
          </p:cNvSpPr>
          <p:nvPr>
            <p:ph type="title"/>
          </p:nvPr>
        </p:nvSpPr>
        <p:spPr>
          <a:xfrm>
            <a:off x="794832" y="500764"/>
            <a:ext cx="10515600" cy="1212100"/>
          </a:xfrm>
        </p:spPr>
        <p:txBody>
          <a:bodyPr>
            <a:normAutofit/>
          </a:bodyPr>
          <a:lstStyle>
            <a:lvl1pPr>
              <a:defRPr sz="2800"/>
            </a:lvl1pPr>
          </a:lstStyle>
          <a:p>
            <a:r>
              <a:rPr lang="en-US" dirty="0"/>
              <a:t>Click to edit Master title style</a:t>
            </a:r>
          </a:p>
        </p:txBody>
      </p:sp>
      <p:sp>
        <p:nvSpPr>
          <p:cNvPr id="4" name="Text Placeholder 3">
            <a:extLst>
              <a:ext uri="{FF2B5EF4-FFF2-40B4-BE49-F238E27FC236}">
                <a16:creationId xmlns:a16="http://schemas.microsoft.com/office/drawing/2014/main" id="{3D20FE22-DD90-4C51-870A-DEC89BD2B217}"/>
              </a:ext>
            </a:extLst>
          </p:cNvPr>
          <p:cNvSpPr>
            <a:spLocks noGrp="1"/>
          </p:cNvSpPr>
          <p:nvPr>
            <p:ph type="body" sz="quarter" idx="13" hasCustomPrompt="1"/>
          </p:nvPr>
        </p:nvSpPr>
        <p:spPr>
          <a:xfrm>
            <a:off x="794832" y="555674"/>
            <a:ext cx="10515600" cy="497080"/>
          </a:xfrm>
        </p:spPr>
        <p:txBody>
          <a:bodyPr>
            <a:normAutofit/>
          </a:bodyPr>
          <a:lstStyle>
            <a:lvl1pPr marL="0" indent="0">
              <a:buNone/>
              <a:defRPr sz="2000" b="1"/>
            </a:lvl1pPr>
          </a:lstStyle>
          <a:p>
            <a:pPr lvl="0"/>
            <a:r>
              <a:rPr lang="en-US" dirty="0"/>
              <a:t>SECTION TITLE</a:t>
            </a:r>
          </a:p>
        </p:txBody>
      </p:sp>
      <p:sp>
        <p:nvSpPr>
          <p:cNvPr id="7" name="Footer Placeholder 4">
            <a:extLst>
              <a:ext uri="{FF2B5EF4-FFF2-40B4-BE49-F238E27FC236}">
                <a16:creationId xmlns:a16="http://schemas.microsoft.com/office/drawing/2014/main" id="{0631AF1D-E85E-4394-8F08-11BA5B143F35}"/>
              </a:ext>
            </a:extLst>
          </p:cNvPr>
          <p:cNvSpPr>
            <a:spLocks noGrp="1"/>
          </p:cNvSpPr>
          <p:nvPr>
            <p:ph type="ftr" sz="quarter" idx="3"/>
          </p:nvPr>
        </p:nvSpPr>
        <p:spPr>
          <a:xfrm>
            <a:off x="3995232" y="648436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Pfenex Confidential</a:t>
            </a:r>
          </a:p>
        </p:txBody>
      </p:sp>
    </p:spTree>
    <p:extLst>
      <p:ext uri="{BB962C8B-B14F-4D97-AF65-F5344CB8AC3E}">
        <p14:creationId xmlns:p14="http://schemas.microsoft.com/office/powerpoint/2010/main" val="96854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236-31A2-47E7-AF0C-71B3C03FE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E56AE-4FB4-4FFC-9A8B-247285FC87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43F06-E665-4A16-A6ED-78D31052264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B4549F5-E540-48B3-94E2-9810B7DF2DF4}"/>
              </a:ext>
            </a:extLst>
          </p:cNvPr>
          <p:cNvSpPr>
            <a:spLocks noGrp="1"/>
          </p:cNvSpPr>
          <p:nvPr>
            <p:ph type="ftr" sz="quarter" idx="11"/>
          </p:nvPr>
        </p:nvSpPr>
        <p:spPr/>
        <p:txBody>
          <a:bodyPr/>
          <a:lstStyle/>
          <a:p>
            <a:r>
              <a:rPr lang="en-US"/>
              <a:t>Pfenex Confidential</a:t>
            </a:r>
          </a:p>
        </p:txBody>
      </p:sp>
      <p:sp>
        <p:nvSpPr>
          <p:cNvPr id="6" name="Slide Number Placeholder 5">
            <a:extLst>
              <a:ext uri="{FF2B5EF4-FFF2-40B4-BE49-F238E27FC236}">
                <a16:creationId xmlns:a16="http://schemas.microsoft.com/office/drawing/2014/main" id="{773B17F6-DB82-4B2C-A8A3-862848A54477}"/>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330517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B679-DC33-4E82-A36E-1C0429F784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029623-359B-4392-96D4-1F10FA1DA1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326BDD-184E-40E0-A3B1-3655685535D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D5C3CA5-8C1A-4689-80D3-B62EF337820F}"/>
              </a:ext>
            </a:extLst>
          </p:cNvPr>
          <p:cNvSpPr>
            <a:spLocks noGrp="1"/>
          </p:cNvSpPr>
          <p:nvPr>
            <p:ph type="ftr" sz="quarter" idx="11"/>
          </p:nvPr>
        </p:nvSpPr>
        <p:spPr/>
        <p:txBody>
          <a:bodyPr/>
          <a:lstStyle/>
          <a:p>
            <a:r>
              <a:rPr lang="en-US"/>
              <a:t>Pfenex Confidential</a:t>
            </a:r>
          </a:p>
        </p:txBody>
      </p:sp>
      <p:sp>
        <p:nvSpPr>
          <p:cNvPr id="6" name="Slide Number Placeholder 5">
            <a:extLst>
              <a:ext uri="{FF2B5EF4-FFF2-40B4-BE49-F238E27FC236}">
                <a16:creationId xmlns:a16="http://schemas.microsoft.com/office/drawing/2014/main" id="{5DD69228-AFA5-49EF-B347-6999278A1C6A}"/>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70093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A326-DCD8-4045-AEDA-7585472DB3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CEEE06-604F-4D02-93A9-FF60C6ED4E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E904E0-29F5-4DB2-A52D-B835AE3F527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595B68-3BCE-4D92-8E7C-B06736E3A24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32F32B4-BB6D-453D-8B05-BE89AE1E9EFF}"/>
              </a:ext>
            </a:extLst>
          </p:cNvPr>
          <p:cNvSpPr>
            <a:spLocks noGrp="1"/>
          </p:cNvSpPr>
          <p:nvPr>
            <p:ph type="ftr" sz="quarter" idx="11"/>
          </p:nvPr>
        </p:nvSpPr>
        <p:spPr/>
        <p:txBody>
          <a:bodyPr/>
          <a:lstStyle/>
          <a:p>
            <a:r>
              <a:rPr lang="en-US"/>
              <a:t>Pfenex Confidential</a:t>
            </a:r>
          </a:p>
        </p:txBody>
      </p:sp>
      <p:sp>
        <p:nvSpPr>
          <p:cNvPr id="7" name="Slide Number Placeholder 6">
            <a:extLst>
              <a:ext uri="{FF2B5EF4-FFF2-40B4-BE49-F238E27FC236}">
                <a16:creationId xmlns:a16="http://schemas.microsoft.com/office/drawing/2014/main" id="{46BCEA92-84E6-48BA-AB8D-B438291CB097}"/>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273085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6D26-96F2-409B-8370-DDD6236842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FB4EE8-6F15-4FAC-A5EC-39712FBDC5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13A44E-4C7A-4593-8937-840B90B34A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3E336-8C94-4A3E-91F1-10B26F239C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6CF7FF-51DC-40D3-B5E2-D29445EAFA1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2C68FF-8356-47DC-9C77-05F87C5F80A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41C29C9B-EA54-434F-8E14-D29084760A40}"/>
              </a:ext>
            </a:extLst>
          </p:cNvPr>
          <p:cNvSpPr>
            <a:spLocks noGrp="1"/>
          </p:cNvSpPr>
          <p:nvPr>
            <p:ph type="ftr" sz="quarter" idx="11"/>
          </p:nvPr>
        </p:nvSpPr>
        <p:spPr/>
        <p:txBody>
          <a:bodyPr/>
          <a:lstStyle/>
          <a:p>
            <a:r>
              <a:rPr lang="en-US"/>
              <a:t>Pfenex Confidential</a:t>
            </a:r>
          </a:p>
        </p:txBody>
      </p:sp>
      <p:sp>
        <p:nvSpPr>
          <p:cNvPr id="9" name="Slide Number Placeholder 8">
            <a:extLst>
              <a:ext uri="{FF2B5EF4-FFF2-40B4-BE49-F238E27FC236}">
                <a16:creationId xmlns:a16="http://schemas.microsoft.com/office/drawing/2014/main" id="{EEEAF97B-B331-4063-8366-01A6E1704AD9}"/>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423430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82695-EFA8-4F59-BECC-AA5DED7FF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A738AD-9549-47BA-A1F6-6AFC7B31241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960279A0-1624-4799-A179-C0151957C176}"/>
              </a:ext>
            </a:extLst>
          </p:cNvPr>
          <p:cNvSpPr>
            <a:spLocks noGrp="1"/>
          </p:cNvSpPr>
          <p:nvPr>
            <p:ph type="ftr" sz="quarter" idx="11"/>
          </p:nvPr>
        </p:nvSpPr>
        <p:spPr/>
        <p:txBody>
          <a:bodyPr/>
          <a:lstStyle/>
          <a:p>
            <a:r>
              <a:rPr lang="en-US"/>
              <a:t>Pfenex Confidential</a:t>
            </a:r>
          </a:p>
        </p:txBody>
      </p:sp>
      <p:sp>
        <p:nvSpPr>
          <p:cNvPr id="5" name="Slide Number Placeholder 4">
            <a:extLst>
              <a:ext uri="{FF2B5EF4-FFF2-40B4-BE49-F238E27FC236}">
                <a16:creationId xmlns:a16="http://schemas.microsoft.com/office/drawing/2014/main" id="{7649D80A-324E-4CEF-9AD9-7CF6885F9E3E}"/>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221815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93C34-5EBF-4509-8D77-65B2974DD094}"/>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073CAC3E-2995-4EBC-B067-085ECBC936D0}"/>
              </a:ext>
            </a:extLst>
          </p:cNvPr>
          <p:cNvSpPr>
            <a:spLocks noGrp="1"/>
          </p:cNvSpPr>
          <p:nvPr>
            <p:ph type="ftr" sz="quarter" idx="11"/>
          </p:nvPr>
        </p:nvSpPr>
        <p:spPr/>
        <p:txBody>
          <a:bodyPr/>
          <a:lstStyle/>
          <a:p>
            <a:r>
              <a:rPr lang="en-US"/>
              <a:t>Pfenex Confidential</a:t>
            </a:r>
          </a:p>
        </p:txBody>
      </p:sp>
      <p:sp>
        <p:nvSpPr>
          <p:cNvPr id="4" name="Slide Number Placeholder 3">
            <a:extLst>
              <a:ext uri="{FF2B5EF4-FFF2-40B4-BE49-F238E27FC236}">
                <a16:creationId xmlns:a16="http://schemas.microsoft.com/office/drawing/2014/main" id="{96ADF35E-92A3-49ED-8669-7E8B19A90A27}"/>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229411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0B5A-2694-41B7-BDE8-5AA9E7C453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673E78-145B-4DBD-A7B4-28D965611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D578E6-947D-4122-9957-5D9198840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C4F403-9AD3-47E1-99A0-2C3A180EE19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5D9D138-E61A-4B96-BA4E-1CF6CD600FC5}"/>
              </a:ext>
            </a:extLst>
          </p:cNvPr>
          <p:cNvSpPr>
            <a:spLocks noGrp="1"/>
          </p:cNvSpPr>
          <p:nvPr>
            <p:ph type="ftr" sz="quarter" idx="11"/>
          </p:nvPr>
        </p:nvSpPr>
        <p:spPr/>
        <p:txBody>
          <a:bodyPr/>
          <a:lstStyle/>
          <a:p>
            <a:r>
              <a:rPr lang="en-US"/>
              <a:t>Pfenex Confidential</a:t>
            </a:r>
          </a:p>
        </p:txBody>
      </p:sp>
      <p:sp>
        <p:nvSpPr>
          <p:cNvPr id="7" name="Slide Number Placeholder 6">
            <a:extLst>
              <a:ext uri="{FF2B5EF4-FFF2-40B4-BE49-F238E27FC236}">
                <a16:creationId xmlns:a16="http://schemas.microsoft.com/office/drawing/2014/main" id="{CD1643B7-52C4-4438-B97C-9D41CB7750E7}"/>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211421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F957A-000A-4C8F-9A0D-600F39AA92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640244-59BB-454B-A7EF-4FDFD726C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62F8E-64F2-44FC-BE56-97A4AD03C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77EC10-AB65-44D2-8D92-BB9F00C4369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3C75A8D-DC5B-48EB-890D-2517EE84E43F}"/>
              </a:ext>
            </a:extLst>
          </p:cNvPr>
          <p:cNvSpPr>
            <a:spLocks noGrp="1"/>
          </p:cNvSpPr>
          <p:nvPr>
            <p:ph type="ftr" sz="quarter" idx="11"/>
          </p:nvPr>
        </p:nvSpPr>
        <p:spPr/>
        <p:txBody>
          <a:bodyPr/>
          <a:lstStyle/>
          <a:p>
            <a:r>
              <a:rPr lang="en-US"/>
              <a:t>Pfenex Confidential</a:t>
            </a:r>
          </a:p>
        </p:txBody>
      </p:sp>
      <p:sp>
        <p:nvSpPr>
          <p:cNvPr id="7" name="Slide Number Placeholder 6">
            <a:extLst>
              <a:ext uri="{FF2B5EF4-FFF2-40B4-BE49-F238E27FC236}">
                <a16:creationId xmlns:a16="http://schemas.microsoft.com/office/drawing/2014/main" id="{FD3EFFE7-3362-4D87-9F90-45E3365FB31D}"/>
              </a:ext>
            </a:extLst>
          </p:cNvPr>
          <p:cNvSpPr>
            <a:spLocks noGrp="1"/>
          </p:cNvSpPr>
          <p:nvPr>
            <p:ph type="sldNum" sz="quarter" idx="12"/>
          </p:nvPr>
        </p:nvSpPr>
        <p:spPr/>
        <p:txBody>
          <a:bodyPr/>
          <a:lstStyle/>
          <a:p>
            <a:fld id="{322FC2E6-170B-45EA-A03B-014CCBD1BBD0}" type="slidenum">
              <a:rPr lang="en-US" smtClean="0"/>
              <a:t>‹#›</a:t>
            </a:fld>
            <a:endParaRPr lang="en-US"/>
          </a:p>
        </p:txBody>
      </p:sp>
    </p:spTree>
    <p:extLst>
      <p:ext uri="{BB962C8B-B14F-4D97-AF65-F5344CB8AC3E}">
        <p14:creationId xmlns:p14="http://schemas.microsoft.com/office/powerpoint/2010/main" val="59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0BBB84-D247-4492-831C-9494121787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5882E0-2E2D-4EC6-A7FE-DE702A224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6E599-30CA-48BC-B309-480B9E288A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1283C972-CF83-4522-A860-472C9C0982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Pfenex Confidential</a:t>
            </a:r>
          </a:p>
        </p:txBody>
      </p:sp>
      <p:sp>
        <p:nvSpPr>
          <p:cNvPr id="6" name="Slide Number Placeholder 5">
            <a:extLst>
              <a:ext uri="{FF2B5EF4-FFF2-40B4-BE49-F238E27FC236}">
                <a16:creationId xmlns:a16="http://schemas.microsoft.com/office/drawing/2014/main" id="{C3D152F8-D0A4-4267-8C6F-83B612CD18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FC2E6-170B-45EA-A03B-014CCBD1BBD0}" type="slidenum">
              <a:rPr lang="en-US" smtClean="0"/>
              <a:t>‹#›</a:t>
            </a:fld>
            <a:endParaRPr lang="en-US"/>
          </a:p>
        </p:txBody>
      </p:sp>
    </p:spTree>
    <p:extLst>
      <p:ext uri="{BB962C8B-B14F-4D97-AF65-F5344CB8AC3E}">
        <p14:creationId xmlns:p14="http://schemas.microsoft.com/office/powerpoint/2010/main" val="3698069482"/>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2B7F2C-BFE7-4704-B713-791C631EC2FE}"/>
              </a:ext>
            </a:extLst>
          </p:cNvPr>
          <p:cNvSpPr>
            <a:spLocks noGrp="1"/>
          </p:cNvSpPr>
          <p:nvPr>
            <p:ph type="body" sz="quarter" idx="13"/>
          </p:nvPr>
        </p:nvSpPr>
        <p:spPr/>
        <p:txBody>
          <a:bodyPr>
            <a:normAutofit/>
          </a:bodyPr>
          <a:lstStyle/>
          <a:p>
            <a:r>
              <a:rPr lang="en-US" sz="2800" b="0" dirty="0"/>
              <a:t>Scientific Management Track Career Ladder</a:t>
            </a:r>
          </a:p>
        </p:txBody>
      </p:sp>
      <p:graphicFrame>
        <p:nvGraphicFramePr>
          <p:cNvPr id="4" name="Table 3">
            <a:extLst>
              <a:ext uri="{FF2B5EF4-FFF2-40B4-BE49-F238E27FC236}">
                <a16:creationId xmlns:a16="http://schemas.microsoft.com/office/drawing/2014/main" id="{F643157E-E8CE-4755-9093-22C2E8E4B525}"/>
              </a:ext>
            </a:extLst>
          </p:cNvPr>
          <p:cNvGraphicFramePr>
            <a:graphicFrameLocks noGrp="1"/>
          </p:cNvGraphicFramePr>
          <p:nvPr>
            <p:extLst>
              <p:ext uri="{D42A27DB-BD31-4B8C-83A1-F6EECF244321}">
                <p14:modId xmlns:p14="http://schemas.microsoft.com/office/powerpoint/2010/main" val="2298932368"/>
              </p:ext>
            </p:extLst>
          </p:nvPr>
        </p:nvGraphicFramePr>
        <p:xfrm>
          <a:off x="184727" y="1034282"/>
          <a:ext cx="11804073" cy="5797867"/>
        </p:xfrm>
        <a:graphic>
          <a:graphicData uri="http://schemas.openxmlformats.org/drawingml/2006/table">
            <a:tbl>
              <a:tblPr>
                <a:tableStyleId>{5C22544A-7EE6-4342-B048-85BDC9FD1C3A}</a:tableStyleId>
              </a:tblPr>
              <a:tblGrid>
                <a:gridCol w="1001456">
                  <a:extLst>
                    <a:ext uri="{9D8B030D-6E8A-4147-A177-3AD203B41FA5}">
                      <a16:colId xmlns:a16="http://schemas.microsoft.com/office/drawing/2014/main" val="1668152176"/>
                    </a:ext>
                  </a:extLst>
                </a:gridCol>
                <a:gridCol w="1919876">
                  <a:extLst>
                    <a:ext uri="{9D8B030D-6E8A-4147-A177-3AD203B41FA5}">
                      <a16:colId xmlns:a16="http://schemas.microsoft.com/office/drawing/2014/main" val="1137530994"/>
                    </a:ext>
                  </a:extLst>
                </a:gridCol>
                <a:gridCol w="2477259">
                  <a:extLst>
                    <a:ext uri="{9D8B030D-6E8A-4147-A177-3AD203B41FA5}">
                      <a16:colId xmlns:a16="http://schemas.microsoft.com/office/drawing/2014/main" val="2218961368"/>
                    </a:ext>
                  </a:extLst>
                </a:gridCol>
                <a:gridCol w="2323052">
                  <a:extLst>
                    <a:ext uri="{9D8B030D-6E8A-4147-A177-3AD203B41FA5}">
                      <a16:colId xmlns:a16="http://schemas.microsoft.com/office/drawing/2014/main" val="1257465250"/>
                    </a:ext>
                  </a:extLst>
                </a:gridCol>
                <a:gridCol w="2041215">
                  <a:extLst>
                    <a:ext uri="{9D8B030D-6E8A-4147-A177-3AD203B41FA5}">
                      <a16:colId xmlns:a16="http://schemas.microsoft.com/office/drawing/2014/main" val="3126099774"/>
                    </a:ext>
                  </a:extLst>
                </a:gridCol>
                <a:gridCol w="2041215">
                  <a:extLst>
                    <a:ext uri="{9D8B030D-6E8A-4147-A177-3AD203B41FA5}">
                      <a16:colId xmlns:a16="http://schemas.microsoft.com/office/drawing/2014/main" val="1062774572"/>
                    </a:ext>
                  </a:extLst>
                </a:gridCol>
              </a:tblGrid>
              <a:tr h="89411">
                <a:tc>
                  <a:txBody>
                    <a:bodyPr/>
                    <a:lstStyle/>
                    <a:p>
                      <a:pPr algn="ctr" fontAlgn="b"/>
                      <a:r>
                        <a:rPr lang="en-US" sz="1050" b="1" u="none" strike="noStrike" dirty="0">
                          <a:effectLst/>
                        </a:rPr>
                        <a:t>Job Dimensions:</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050" b="1" u="none" strike="noStrike" dirty="0">
                          <a:effectLst/>
                        </a:rPr>
                        <a:t>Manager</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050" b="1" u="none" strike="noStrike" dirty="0">
                          <a:effectLst/>
                        </a:rPr>
                        <a:t>Group Lead</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050" b="1" u="none" strike="noStrike" dirty="0">
                          <a:effectLst/>
                        </a:rPr>
                        <a:t>Associate Director</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050" b="1" u="none" strike="noStrike">
                          <a:effectLst/>
                        </a:rPr>
                        <a:t>Director</a:t>
                      </a:r>
                      <a:endParaRPr lang="en-US" sz="1050" b="1" i="0" u="none" strike="noStrike">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050" b="1" u="none" strike="noStrike" dirty="0">
                          <a:effectLst/>
                        </a:rPr>
                        <a:t>Senior Director</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extLst>
                  <a:ext uri="{0D108BD9-81ED-4DB2-BD59-A6C34878D82A}">
                    <a16:rowId xmlns:a16="http://schemas.microsoft.com/office/drawing/2014/main" val="3595625107"/>
                  </a:ext>
                </a:extLst>
              </a:tr>
              <a:tr h="468244">
                <a:tc>
                  <a:txBody>
                    <a:bodyPr/>
                    <a:lstStyle/>
                    <a:p>
                      <a:pPr algn="ctr" fontAlgn="ctr"/>
                      <a:r>
                        <a:rPr lang="en-US" sz="1050" b="1" i="0" u="none" strike="noStrike" dirty="0">
                          <a:solidFill>
                            <a:srgbClr val="000000"/>
                          </a:solidFill>
                          <a:effectLst/>
                          <a:latin typeface="Calibri" panose="020F0502020204030204" pitchFamily="34" charset="0"/>
                        </a:rPr>
                        <a:t>Analogy</a:t>
                      </a:r>
                    </a:p>
                  </a:txBody>
                  <a:tcPr marL="0" marR="0" marT="0" marB="0" anchor="ctr"/>
                </a:tc>
                <a:tc>
                  <a:txBody>
                    <a:bodyPr/>
                    <a:lstStyle/>
                    <a:p>
                      <a:r>
                        <a:rPr lang="en-US" sz="900" b="1" u="none" strike="noStrike" kern="1200" dirty="0">
                          <a:solidFill>
                            <a:schemeClr val="dk1"/>
                          </a:solidFill>
                          <a:effectLst/>
                          <a:latin typeface="+mn-lt"/>
                          <a:ea typeface="+mn-ea"/>
                          <a:cs typeface="+mn-cs"/>
                        </a:rPr>
                        <a:t>Escorts hikers on day trips</a:t>
                      </a:r>
                    </a:p>
                    <a:p>
                      <a:r>
                        <a:rPr lang="en-US" sz="900" b="1" u="none" strike="noStrike" kern="1200" dirty="0">
                          <a:solidFill>
                            <a:schemeClr val="dk1"/>
                          </a:solidFill>
                          <a:effectLst/>
                          <a:latin typeface="+mn-lt"/>
                          <a:ea typeface="+mn-ea"/>
                          <a:cs typeface="+mn-cs"/>
                        </a:rPr>
                        <a:t>(Routine situations, emergency prepared)</a:t>
                      </a:r>
                    </a:p>
                    <a:p>
                      <a:pPr algn="l" fontAlgn="ct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b="1" i="0" u="none" strike="noStrike" dirty="0">
                          <a:solidFill>
                            <a:srgbClr val="000000"/>
                          </a:solidFill>
                          <a:effectLst/>
                          <a:latin typeface="Calibri" panose="020F0502020204030204" pitchFamily="34" charset="0"/>
                        </a:rPr>
                        <a:t>Guides team while rock climbing</a:t>
                      </a:r>
                    </a:p>
                    <a:p>
                      <a:pPr algn="l" fontAlgn="ctr"/>
                      <a:r>
                        <a:rPr lang="en-US" sz="900" b="1" i="0" u="none" strike="noStrike" dirty="0">
                          <a:solidFill>
                            <a:srgbClr val="000000"/>
                          </a:solidFill>
                          <a:effectLst/>
                          <a:latin typeface="Calibri" panose="020F0502020204030204" pitchFamily="34" charset="0"/>
                        </a:rPr>
                        <a:t>(Skills/training needed, risk-taking support systems in place)</a:t>
                      </a:r>
                    </a:p>
                    <a:p>
                      <a:pPr algn="l" fontAlgn="ct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b="1" i="0" u="none" strike="noStrike" dirty="0">
                          <a:solidFill>
                            <a:srgbClr val="000000"/>
                          </a:solidFill>
                          <a:effectLst/>
                          <a:latin typeface="Calibri" panose="020F0502020204030204" pitchFamily="34" charset="0"/>
                        </a:rPr>
                        <a:t>Leads extended alpine mountain-climbing trips </a:t>
                      </a:r>
                    </a:p>
                    <a:p>
                      <a:pPr algn="l" fontAlgn="ctr"/>
                      <a:r>
                        <a:rPr lang="en-US" sz="900" b="1" i="0" u="none" strike="noStrike" dirty="0">
                          <a:solidFill>
                            <a:srgbClr val="000000"/>
                          </a:solidFill>
                          <a:effectLst/>
                          <a:latin typeface="Calibri" panose="020F0502020204030204" pitchFamily="34" charset="0"/>
                        </a:rPr>
                        <a:t>(Experienced leadership required for multi-faceted environment)</a:t>
                      </a:r>
                    </a:p>
                    <a:p>
                      <a:pPr algn="l" fontAlgn="ct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b="1" i="0" u="none" strike="noStrike" dirty="0">
                          <a:solidFill>
                            <a:srgbClr val="000000"/>
                          </a:solidFill>
                          <a:effectLst/>
                          <a:latin typeface="Calibri" panose="020F0502020204030204" pitchFamily="34" charset="0"/>
                        </a:rPr>
                        <a:t>Controls search efforts to find missing hikers</a:t>
                      </a:r>
                    </a:p>
                    <a:p>
                      <a:pPr algn="l" fontAlgn="ctr"/>
                      <a:r>
                        <a:rPr lang="en-US" sz="900" b="1" i="0" u="none" strike="noStrike" dirty="0">
                          <a:solidFill>
                            <a:srgbClr val="000000"/>
                          </a:solidFill>
                          <a:effectLst/>
                          <a:latin typeface="Calibri" panose="020F0502020204030204" pitchFamily="34" charset="0"/>
                        </a:rPr>
                        <a:t>(Strategic battle-tested leader, directs operational units)</a:t>
                      </a:r>
                    </a:p>
                  </a:txBody>
                  <a:tcPr marL="0" marR="0" marT="0" marB="0" anchor="ctr"/>
                </a:tc>
                <a:tc>
                  <a:txBody>
                    <a:bodyPr/>
                    <a:lstStyle/>
                    <a:p>
                      <a:pPr algn="l" fontAlgn="ctr"/>
                      <a:r>
                        <a:rPr lang="en-US" sz="900" b="1" i="0" u="none" strike="noStrike" dirty="0">
                          <a:solidFill>
                            <a:srgbClr val="000000"/>
                          </a:solidFill>
                          <a:effectLst/>
                          <a:latin typeface="Calibri" panose="020F0502020204030204" pitchFamily="34" charset="0"/>
                        </a:rPr>
                        <a:t>Directs efforts of both air and ground search parties</a:t>
                      </a:r>
                    </a:p>
                    <a:p>
                      <a:pPr algn="l" fontAlgn="ctr"/>
                      <a:r>
                        <a:rPr lang="en-US" sz="900" b="1" i="0" u="none" strike="noStrike" dirty="0">
                          <a:solidFill>
                            <a:srgbClr val="000000"/>
                          </a:solidFill>
                          <a:effectLst/>
                          <a:latin typeface="Calibri" panose="020F0502020204030204" pitchFamily="34" charset="0"/>
                        </a:rPr>
                        <a:t>(Inspires action, coordinates simultaneous initiatives)</a:t>
                      </a:r>
                    </a:p>
                  </a:txBody>
                  <a:tcPr marL="0" marR="0" marT="0" marB="0" anchor="ctr"/>
                </a:tc>
                <a:extLst>
                  <a:ext uri="{0D108BD9-81ED-4DB2-BD59-A6C34878D82A}">
                    <a16:rowId xmlns:a16="http://schemas.microsoft.com/office/drawing/2014/main" val="3203476032"/>
                  </a:ext>
                </a:extLst>
              </a:tr>
              <a:tr h="851534">
                <a:tc>
                  <a:txBody>
                    <a:bodyPr/>
                    <a:lstStyle/>
                    <a:p>
                      <a:pPr algn="ctr" fontAlgn="ctr"/>
                      <a:r>
                        <a:rPr lang="en-US" sz="1050" b="1" u="none" strike="noStrike" dirty="0">
                          <a:effectLst/>
                        </a:rPr>
                        <a:t>Scope</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Receives predetermined work assignments that are subject to a moderate level of control and review. Directs subordinates to complete assignments using established guidelines, procedures and policies.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Receives assignments in the form of objectives and determines how to use resources to meet schedules and goals. Provides guidance to subordinates within the latitude of established company policies. Recommends changes to policies and establishes procedures that affect immediate organization(s). </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Establishes operational objectives and work plans and delegates assignments to subordinates. Senior management reviews objectives to determine success of operation. Involved in developing, modifying and executing company policies that affect immediate operations and may also have company-wide effect.</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Participates with other senior managers to establish strategic plans and objectives. Makes final decisions on administrative or operational matters and ensures operations are effective for achievement of objectives.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Develops corporate and/or organizational policies and authorizes their implementation. Detailed knowledge of company allows for innovative concepts and promoting new ideas. Provides direction to senior managers in various areas, groups, and/or operations. Recognized as an influential leader.</a:t>
                      </a:r>
                      <a:endParaRPr lang="en-US" sz="9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9674308"/>
                  </a:ext>
                </a:extLst>
              </a:tr>
              <a:tr h="1192147">
                <a:tc>
                  <a:txBody>
                    <a:bodyPr/>
                    <a:lstStyle/>
                    <a:p>
                      <a:pPr algn="ctr" fontAlgn="ctr"/>
                      <a:r>
                        <a:rPr lang="en-US" sz="1050" b="1" u="none" strike="noStrike" dirty="0">
                          <a:effectLst/>
                        </a:rPr>
                        <a:t>Complexity</a:t>
                      </a:r>
                      <a:endParaRPr lang="en-US" sz="105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Works on issues of limited scope. Follows established practices and procedures in analyzing situations or data from which answers can be readily obtained. Monitors daily operations of a unit or sub-unit. Requires full knowledge within the area of functional responsibility.</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Works on issues of diverse scope where analysis of situation or data requires evaluation of a variety of factors, including an understanding of current business trends. Follows processes and operational policies in selecting methods and techniques for obtaining solutions. Acts as advisor to subordinate(s) to meet schedules and/or resolve technical problems. Develops and administers schedules, performance requirements; may have budget responsibilities.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Works on issues where analysis of situations or data requires an in-depth knowledge of organizational objectives. Implements strategic policies when selecting methods, techniques, and evaluation criteria for obtaining results. Establishes and assures adherence to budgets, schedules, work plans, and performance requirements.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Works on complex issues where analysis of situations or data requires an in-depth knowledge of the company. Participates in corporate development of methods, techniques and evaluation criteria for projects, programs, and people. Ensures budgets and schedules meet corporate requirements.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Consistently works with abstract ideas or situations across functional areas of the business. Through assessment of intangible variables, identifies and evaluates fundamental issues, providing strategy and direction for major functional areas. Requires in-depth knowledge of the functional area, business strategies, and company goals.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2751149645"/>
                  </a:ext>
                </a:extLst>
              </a:tr>
              <a:tr h="425767">
                <a:tc>
                  <a:txBody>
                    <a:bodyPr/>
                    <a:lstStyle/>
                    <a:p>
                      <a:pPr algn="ctr" fontAlgn="ctr"/>
                      <a:r>
                        <a:rPr lang="en-US" sz="1050" b="1" u="none" strike="noStrike" dirty="0">
                          <a:effectLst/>
                        </a:rPr>
                        <a:t>Discretion</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Erroneous decisions or failure to achieve results may cause delays in schedules.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Erroneous decisions or failure to achieve results will add to costs and may impact the short-term goals of the organization.</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Erroneous decisions will result in critical delay(s) in schedules and/or unit operations and may jeopardize overall business activities.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Erroneous decisions will have a serious impact on the overall success of functional, division, or company operations.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Erroneous decisions will have a long-term effect on the company's success.</a:t>
                      </a:r>
                      <a:endParaRPr lang="en-US" sz="9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14128291"/>
                  </a:ext>
                </a:extLst>
              </a:tr>
              <a:tr h="851534">
                <a:tc>
                  <a:txBody>
                    <a:bodyPr/>
                    <a:lstStyle/>
                    <a:p>
                      <a:pPr algn="ctr" fontAlgn="ctr"/>
                      <a:r>
                        <a:rPr lang="en-US" sz="1050" b="1" u="none" strike="noStrike" dirty="0">
                          <a:effectLst/>
                        </a:rPr>
                        <a:t>Interaction</a:t>
                      </a:r>
                      <a:endParaRPr lang="en-US" sz="105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Interacts daily with subordinates and/or functional peer groups. Interaction normally involves exchange or presentation of factual information.</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Frequently interacts with subordinate supervisors, customers, and/or functional peer group managers, normally involving matters between functional areas, other company divisions or units, or customers and the company. Often must lead a cooperative effort among members of a project team.</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Regularly interacts with senior management or executive levels on matters concerning several functional areas, divisions, and/or customers. Requires the ability to change the thinking of, or gain acceptance from, others in sensitive situations, without damage to the relationship.</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Regularly interacts with executives and/or major customers. Interactions frequently involve special skills, such as negotiating with customers or management or attempting to influence senior level leaders regarding matters of significance to the organization.</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Interacts internally and externally with executive level management, requiring negotiation of extremely critical matters. Influences policymaking.</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2832488464"/>
                  </a:ext>
                </a:extLst>
              </a:tr>
              <a:tr h="940945">
                <a:tc>
                  <a:txBody>
                    <a:bodyPr/>
                    <a:lstStyle/>
                    <a:p>
                      <a:pPr algn="ctr" fontAlgn="ctr"/>
                      <a:r>
                        <a:rPr lang="en-US" sz="1050" b="1" u="none" strike="noStrike" dirty="0">
                          <a:effectLst/>
                        </a:rPr>
                        <a:t>Supervision</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Provides immediate supervision to an employee or small team, assigning tasks, checking work at frequent intervals, and maintaining schedules.  A portion of time is normally spent performing individual tasks related to the unit or sub-unit. Generally supervises semi-skilled employees (e.g., assemblers, operators, clerical).</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Manages the coordination of the activities of a section or department with responsibility for results. In some instances this manager may be responsible for a functional area and not have any subordinate employees.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Directs and controls the activities of a  functional area through several department managers within the company.  Has overall control of planning, staffing, budgeting, managing expense priorities, and recommending and implementing changes to methods.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Directs and controls the activities of a  functional area through several department managers within the company.  Has overall control of planning, staffing, budgeting, managing expense priorities, and recommending and implementing changes to methods.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Directs and controls the activities of one or more functional areas, divisions, product groups or service areas through  managers who have overall responsibility for the successful operation of those assigned areas.</a:t>
                      </a:r>
                      <a:endParaRPr lang="en-US" sz="9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179742350"/>
                  </a:ext>
                </a:extLst>
              </a:tr>
            </a:tbl>
          </a:graphicData>
        </a:graphic>
      </p:graphicFrame>
      <p:sp>
        <p:nvSpPr>
          <p:cNvPr id="5" name="Slide Number Placeholder 4">
            <a:extLst>
              <a:ext uri="{FF2B5EF4-FFF2-40B4-BE49-F238E27FC236}">
                <a16:creationId xmlns:a16="http://schemas.microsoft.com/office/drawing/2014/main" id="{760EF1C7-37F7-4EBA-9046-C557453E98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DD477A2C-99F5-4255-96C2-1813A5BFCBE9}"/>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1515866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74AF32F-47BC-4EE8-A5AF-E8D2EA97FCC9}"/>
              </a:ext>
            </a:extLst>
          </p:cNvPr>
          <p:cNvSpPr>
            <a:spLocks noGrp="1"/>
          </p:cNvSpPr>
          <p:nvPr>
            <p:ph type="body" sz="quarter" idx="13"/>
          </p:nvPr>
        </p:nvSpPr>
        <p:spPr/>
        <p:txBody>
          <a:bodyPr>
            <a:normAutofit/>
          </a:bodyPr>
          <a:lstStyle/>
          <a:p>
            <a:r>
              <a:rPr lang="en-US" sz="2800" b="0" dirty="0"/>
              <a:t>Scientific Track Career Ladder </a:t>
            </a:r>
          </a:p>
        </p:txBody>
      </p:sp>
      <p:graphicFrame>
        <p:nvGraphicFramePr>
          <p:cNvPr id="2" name="Table 1">
            <a:extLst>
              <a:ext uri="{FF2B5EF4-FFF2-40B4-BE49-F238E27FC236}">
                <a16:creationId xmlns:a16="http://schemas.microsoft.com/office/drawing/2014/main" id="{4783C33A-D237-45E9-B27A-F3032305A889}"/>
              </a:ext>
            </a:extLst>
          </p:cNvPr>
          <p:cNvGraphicFramePr>
            <a:graphicFrameLocks noGrp="1"/>
          </p:cNvGraphicFramePr>
          <p:nvPr>
            <p:extLst>
              <p:ext uri="{D42A27DB-BD31-4B8C-83A1-F6EECF244321}">
                <p14:modId xmlns:p14="http://schemas.microsoft.com/office/powerpoint/2010/main" val="1900561248"/>
              </p:ext>
            </p:extLst>
          </p:nvPr>
        </p:nvGraphicFramePr>
        <p:xfrm>
          <a:off x="432008" y="1343332"/>
          <a:ext cx="11241248" cy="5503954"/>
        </p:xfrm>
        <a:graphic>
          <a:graphicData uri="http://schemas.openxmlformats.org/drawingml/2006/table">
            <a:tbl>
              <a:tblPr>
                <a:tableStyleId>{5C22544A-7EE6-4342-B048-85BDC9FD1C3A}</a:tableStyleId>
              </a:tblPr>
              <a:tblGrid>
                <a:gridCol w="1338382">
                  <a:extLst>
                    <a:ext uri="{9D8B030D-6E8A-4147-A177-3AD203B41FA5}">
                      <a16:colId xmlns:a16="http://schemas.microsoft.com/office/drawing/2014/main" val="1034088665"/>
                    </a:ext>
                  </a:extLst>
                </a:gridCol>
                <a:gridCol w="1549708">
                  <a:extLst>
                    <a:ext uri="{9D8B030D-6E8A-4147-A177-3AD203B41FA5}">
                      <a16:colId xmlns:a16="http://schemas.microsoft.com/office/drawing/2014/main" val="3877355298"/>
                    </a:ext>
                  </a:extLst>
                </a:gridCol>
                <a:gridCol w="1549708">
                  <a:extLst>
                    <a:ext uri="{9D8B030D-6E8A-4147-A177-3AD203B41FA5}">
                      <a16:colId xmlns:a16="http://schemas.microsoft.com/office/drawing/2014/main" val="1337611985"/>
                    </a:ext>
                  </a:extLst>
                </a:gridCol>
                <a:gridCol w="1549708">
                  <a:extLst>
                    <a:ext uri="{9D8B030D-6E8A-4147-A177-3AD203B41FA5}">
                      <a16:colId xmlns:a16="http://schemas.microsoft.com/office/drawing/2014/main" val="4082011687"/>
                    </a:ext>
                  </a:extLst>
                </a:gridCol>
                <a:gridCol w="1717004">
                  <a:extLst>
                    <a:ext uri="{9D8B030D-6E8A-4147-A177-3AD203B41FA5}">
                      <a16:colId xmlns:a16="http://schemas.microsoft.com/office/drawing/2014/main" val="4144786880"/>
                    </a:ext>
                  </a:extLst>
                </a:gridCol>
                <a:gridCol w="1784514">
                  <a:extLst>
                    <a:ext uri="{9D8B030D-6E8A-4147-A177-3AD203B41FA5}">
                      <a16:colId xmlns:a16="http://schemas.microsoft.com/office/drawing/2014/main" val="3127945495"/>
                    </a:ext>
                  </a:extLst>
                </a:gridCol>
                <a:gridCol w="1752224">
                  <a:extLst>
                    <a:ext uri="{9D8B030D-6E8A-4147-A177-3AD203B41FA5}">
                      <a16:colId xmlns:a16="http://schemas.microsoft.com/office/drawing/2014/main" val="926930353"/>
                    </a:ext>
                  </a:extLst>
                </a:gridCol>
              </a:tblGrid>
              <a:tr h="0">
                <a:tc>
                  <a:txBody>
                    <a:bodyPr/>
                    <a:lstStyle/>
                    <a:p>
                      <a:pPr algn="l" fontAlgn="b"/>
                      <a:r>
                        <a:rPr lang="en-US" sz="1050" b="1" u="none" strike="noStrike" dirty="0">
                          <a:effectLst/>
                        </a:rPr>
                        <a:t>Job Dimensions:</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Technician </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Associate Scientist I</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ctr"/>
                      <a:r>
                        <a:rPr lang="en-US" sz="1100" b="1" u="none" strike="noStrike" dirty="0">
                          <a:effectLst/>
                        </a:rPr>
                        <a:t>Associate Scientist II</a:t>
                      </a:r>
                      <a:endParaRPr lang="en-US" sz="1100" b="1" i="0" u="none" strike="noStrike" dirty="0">
                        <a:solidFill>
                          <a:srgbClr val="000000"/>
                        </a:solidFill>
                        <a:effectLst/>
                        <a:latin typeface="Calibri" panose="020F0502020204030204" pitchFamily="34" charset="0"/>
                      </a:endParaRPr>
                    </a:p>
                  </a:txBody>
                  <a:tcPr marL="0" marR="0" marT="0" marB="0" anchor="ctr">
                    <a:solidFill>
                      <a:schemeClr val="accent5">
                        <a:lumMod val="40000"/>
                        <a:lumOff val="60000"/>
                      </a:schemeClr>
                    </a:solidFill>
                  </a:tcPr>
                </a:tc>
                <a:tc>
                  <a:txBody>
                    <a:bodyPr/>
                    <a:lstStyle/>
                    <a:p>
                      <a:pPr algn="ctr" fontAlgn="b"/>
                      <a:r>
                        <a:rPr lang="en-US" sz="1100" b="1" u="none" strike="noStrike" dirty="0">
                          <a:effectLst/>
                        </a:rPr>
                        <a:t>Scientist</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Senior Scientist (Career Level)</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Principal Scientist</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extLst>
                  <a:ext uri="{0D108BD9-81ED-4DB2-BD59-A6C34878D82A}">
                    <a16:rowId xmlns:a16="http://schemas.microsoft.com/office/drawing/2014/main" val="369583616"/>
                  </a:ext>
                </a:extLst>
              </a:tr>
              <a:tr h="535714">
                <a:tc>
                  <a:txBody>
                    <a:bodyPr/>
                    <a:lstStyle/>
                    <a:p>
                      <a:pPr algn="ctr" fontAlgn="ctr"/>
                      <a:r>
                        <a:rPr lang="en-US" sz="1050" b="1" i="0" u="none" strike="noStrike" dirty="0">
                          <a:solidFill>
                            <a:srgbClr val="000000"/>
                          </a:solidFill>
                          <a:effectLst/>
                          <a:latin typeface="Calibri" panose="020F0502020204030204" pitchFamily="34" charset="0"/>
                        </a:rPr>
                        <a:t>Analogy</a:t>
                      </a: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Learns about rope and how to tie basic knots</a:t>
                      </a: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Can tie basic knots </a:t>
                      </a:r>
                    </a:p>
                    <a:p>
                      <a:pPr algn="l" fontAlgn="ctr"/>
                      <a:r>
                        <a:rPr lang="en-US" sz="1000" b="1" i="0" u="none" strike="noStrike" dirty="0">
                          <a:solidFill>
                            <a:srgbClr val="000000"/>
                          </a:solidFill>
                          <a:effectLst/>
                          <a:latin typeface="Calibri" panose="020F0502020204030204" pitchFamily="34" charset="0"/>
                        </a:rPr>
                        <a:t>Shown complex knots </a:t>
                      </a:r>
                    </a:p>
                    <a:p>
                      <a:pPr algn="l" fontAlgn="ctr"/>
                      <a:endParaRPr lang="en-US" sz="10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Calculates rope strength Knows a lot about knots</a:t>
                      </a: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Understands rope making</a:t>
                      </a: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Knows more about rope than you ever will</a:t>
                      </a:r>
                    </a:p>
                  </a:txBody>
                  <a:tcPr marL="0" marR="0" marT="0" marB="0" anchor="ctr"/>
                </a:tc>
                <a:tc>
                  <a:txBody>
                    <a:bodyPr/>
                    <a:lstStyle/>
                    <a:p>
                      <a:pPr algn="l" fontAlgn="ctr"/>
                      <a:r>
                        <a:rPr lang="en-US" sz="1000" b="1" i="0" u="none" strike="noStrike" dirty="0">
                          <a:solidFill>
                            <a:srgbClr val="000000"/>
                          </a:solidFill>
                          <a:effectLst/>
                          <a:latin typeface="Calibri" panose="020F0502020204030204" pitchFamily="34" charset="0"/>
                        </a:rPr>
                        <a:t>Invented nylon</a:t>
                      </a:r>
                    </a:p>
                  </a:txBody>
                  <a:tcPr marL="0" marR="0" marT="0" marB="0" anchor="ctr"/>
                </a:tc>
                <a:extLst>
                  <a:ext uri="{0D108BD9-81ED-4DB2-BD59-A6C34878D82A}">
                    <a16:rowId xmlns:a16="http://schemas.microsoft.com/office/drawing/2014/main" val="696676302"/>
                  </a:ext>
                </a:extLst>
              </a:tr>
              <a:tr h="535714">
                <a:tc>
                  <a:txBody>
                    <a:bodyPr/>
                    <a:lstStyle/>
                    <a:p>
                      <a:pPr algn="ctr" fontAlgn="ctr"/>
                      <a:r>
                        <a:rPr lang="en-US" sz="1050" b="1" u="none" strike="noStrike" dirty="0">
                          <a:effectLst/>
                        </a:rPr>
                        <a:t>Job Level</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Applies acquired job skills and company policies and procedures to complete assigned tasks.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Obtaining professional expertise, beginning to apply expertise and company policies and procedures to resolve  technical problems.  </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Developing professional expertise, applies expertise and company policies and procedures to resolve a variety of issues and technical problems.  </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Uses professional concepts aligning with company policies and procedures to solve a wide range of difficult problems in imaginative and practical ways.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Uses professional concepts in accordance with company objectives to solve complex problems in creative and effective ways.  Note:  This is the career level.</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Demonstrates expertise in the application of scientific principles, theory and experimental design.  Demonstrates expert knowledge of the industry and marketplace, and uses this knowledge to implement projects and strategies. Note:  This level parallels management level 3 on the career ladder.  </a:t>
                      </a:r>
                      <a:endParaRPr lang="en-US" sz="9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03325938"/>
                  </a:ext>
                </a:extLst>
              </a:tr>
              <a:tr h="580357">
                <a:tc>
                  <a:txBody>
                    <a:bodyPr/>
                    <a:lstStyle/>
                    <a:p>
                      <a:pPr algn="ctr" fontAlgn="ctr"/>
                      <a:r>
                        <a:rPr lang="en-US" sz="1050" b="1" u="none" strike="noStrike" dirty="0">
                          <a:effectLst/>
                        </a:rPr>
                        <a:t>Job scope</a:t>
                      </a:r>
                      <a:endParaRPr lang="en-US" sz="105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Uses acquired job skills to support scientific staff and lab operations. Works independently to complete assigned tasks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Learning the technologies  in the functional area.  Building network with technical experts.  Contributes to procedures and reports.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Understands the technologies and application in the functional area.  Can articulate the limitations and benefits of their technology to others. Establishes network with technical experts.  Authors procedures and contributes to reports.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Demonstrates knowledge of a subject matter expert (SME) in the functional area,  authors technical reports, and is able to provide technical guidance on multiple projects.  Mentors  Associate Scientists and Technicians, and trains junior staff in routine development policies and trouble shooting of existing procedures. </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As a subject matter expert (SME) in the functional area,  authors technical and regulatory documents, and represents the functional area on cross functional teams.  Mentors Scientists and Associate Scientists, and trains junior staff in development and trouble shooting new procedures within the broader scope of program development. </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Demonstrates an in-depth knowledge of the cross-functional processes, policies and resources, and their impact on the Company. Demonstrates the ability to deal with unknowns, and advocates courses of action based on data that are often incomplete.</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3611316227"/>
                  </a:ext>
                </a:extLst>
              </a:tr>
              <a:tr h="836012">
                <a:tc>
                  <a:txBody>
                    <a:bodyPr/>
                    <a:lstStyle/>
                    <a:p>
                      <a:pPr algn="ctr" fontAlgn="ctr"/>
                      <a:r>
                        <a:rPr lang="en-US" sz="1050" b="1" u="none" strike="noStrike" dirty="0">
                          <a:effectLst/>
                        </a:rPr>
                        <a:t>Job Complexity</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Works on assignments that are semi-routine in nature but recognizes the need for occasional deviation from accepted practice.</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Works on problems of limited scope.  Follows standard practices and procedures in analyzing situations or data from which answers can be readily obtained. </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Works on problems of moderate scope where analysis of situations or data requires a review of a variety of factors.  Independently exercises judgment within defined procedures and practices to determine appropriate action.  Builds productive internal/external working relationships.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Demonstrated success in technical proficiency, collaboration with others and independent work. Can anticipate technical project needs and propose alternate solutions to mitigate risk. Works through complex problems and data evaluation  with some coaching.  Exercises judgment within  defined practices and policies in selecting methods, techniques and evaluation criteria for obtaining results.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Demonstrated success in technical proficiency, scientific creativity, collaboration with others and independent thought. Can anticipate project technical needs and identify new technology to mitigate risk. Works on complex problems in which analysis of situations or data requires an in-depth evaluation of various factors.  Exercises judgment within broadly defined practices and policies in selecting methods, techniques and evaluation criteria for obtaining results. Identifies and captures intellectual property</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Demonstrated success in technical proficiency, scientific creativity, collaboration with others and independent thought.  Works on extremely complex problems in which analysis of situations or data requires an evaluation of intangible variables. Exercises independent judgment in developing methods, techniques and evaluation criteria for obtaining results. May identify and develop new technologies and capabilities for the company. Demonstrates knowledge of applicable business and regulatory issues and processes.</a:t>
                      </a:r>
                      <a:endParaRPr lang="en-US" sz="9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6564988"/>
                  </a:ext>
                </a:extLst>
              </a:tr>
            </a:tbl>
          </a:graphicData>
        </a:graphic>
      </p:graphicFrame>
      <p:sp>
        <p:nvSpPr>
          <p:cNvPr id="7" name="Slide Number Placeholder 6">
            <a:extLst>
              <a:ext uri="{FF2B5EF4-FFF2-40B4-BE49-F238E27FC236}">
                <a16:creationId xmlns:a16="http://schemas.microsoft.com/office/drawing/2014/main" id="{7C3B2AD1-55DE-4528-B3C4-A6CABB9BDF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B73E20E-3C5C-443B-BCA6-0117D4E1BD52}"/>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3907247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DF2276-7CFA-46D5-B20B-A4AC56671693}"/>
              </a:ext>
            </a:extLst>
          </p:cNvPr>
          <p:cNvSpPr>
            <a:spLocks noGrp="1"/>
          </p:cNvSpPr>
          <p:nvPr>
            <p:ph type="body" sz="quarter" idx="13"/>
          </p:nvPr>
        </p:nvSpPr>
        <p:spPr/>
        <p:txBody>
          <a:bodyPr>
            <a:normAutofit/>
          </a:bodyPr>
          <a:lstStyle/>
          <a:p>
            <a:r>
              <a:rPr lang="en-US" sz="2800" b="0" dirty="0"/>
              <a:t>Scientific Track Career Ladder (</a:t>
            </a:r>
            <a:r>
              <a:rPr lang="en-US" sz="2800" b="0" dirty="0" err="1"/>
              <a:t>cont</a:t>
            </a:r>
            <a:r>
              <a:rPr lang="en-US" sz="2800" b="0" dirty="0"/>
              <a:t>)</a:t>
            </a:r>
          </a:p>
        </p:txBody>
      </p:sp>
      <p:graphicFrame>
        <p:nvGraphicFramePr>
          <p:cNvPr id="4" name="Table 3">
            <a:extLst>
              <a:ext uri="{FF2B5EF4-FFF2-40B4-BE49-F238E27FC236}">
                <a16:creationId xmlns:a16="http://schemas.microsoft.com/office/drawing/2014/main" id="{B5A38EB2-1628-4710-A7C3-150556AAC668}"/>
              </a:ext>
            </a:extLst>
          </p:cNvPr>
          <p:cNvGraphicFramePr>
            <a:graphicFrameLocks noGrp="1"/>
          </p:cNvGraphicFramePr>
          <p:nvPr>
            <p:extLst>
              <p:ext uri="{D42A27DB-BD31-4B8C-83A1-F6EECF244321}">
                <p14:modId xmlns:p14="http://schemas.microsoft.com/office/powerpoint/2010/main" val="33081290"/>
              </p:ext>
            </p:extLst>
          </p:nvPr>
        </p:nvGraphicFramePr>
        <p:xfrm>
          <a:off x="224393" y="1482363"/>
          <a:ext cx="11656477" cy="4739120"/>
        </p:xfrm>
        <a:graphic>
          <a:graphicData uri="http://schemas.openxmlformats.org/drawingml/2006/table">
            <a:tbl>
              <a:tblPr>
                <a:tableStyleId>{5C22544A-7EE6-4342-B048-85BDC9FD1C3A}</a:tableStyleId>
              </a:tblPr>
              <a:tblGrid>
                <a:gridCol w="1174458">
                  <a:extLst>
                    <a:ext uri="{9D8B030D-6E8A-4147-A177-3AD203B41FA5}">
                      <a16:colId xmlns:a16="http://schemas.microsoft.com/office/drawing/2014/main" val="2448810955"/>
                    </a:ext>
                  </a:extLst>
                </a:gridCol>
                <a:gridCol w="1501630">
                  <a:extLst>
                    <a:ext uri="{9D8B030D-6E8A-4147-A177-3AD203B41FA5}">
                      <a16:colId xmlns:a16="http://schemas.microsoft.com/office/drawing/2014/main" val="92688457"/>
                    </a:ext>
                  </a:extLst>
                </a:gridCol>
                <a:gridCol w="1426128">
                  <a:extLst>
                    <a:ext uri="{9D8B030D-6E8A-4147-A177-3AD203B41FA5}">
                      <a16:colId xmlns:a16="http://schemas.microsoft.com/office/drawing/2014/main" val="3070939067"/>
                    </a:ext>
                  </a:extLst>
                </a:gridCol>
                <a:gridCol w="1484852">
                  <a:extLst>
                    <a:ext uri="{9D8B030D-6E8A-4147-A177-3AD203B41FA5}">
                      <a16:colId xmlns:a16="http://schemas.microsoft.com/office/drawing/2014/main" val="1258823815"/>
                    </a:ext>
                  </a:extLst>
                </a:gridCol>
                <a:gridCol w="1946245">
                  <a:extLst>
                    <a:ext uri="{9D8B030D-6E8A-4147-A177-3AD203B41FA5}">
                      <a16:colId xmlns:a16="http://schemas.microsoft.com/office/drawing/2014/main" val="3993664238"/>
                    </a:ext>
                  </a:extLst>
                </a:gridCol>
                <a:gridCol w="2038525">
                  <a:extLst>
                    <a:ext uri="{9D8B030D-6E8A-4147-A177-3AD203B41FA5}">
                      <a16:colId xmlns:a16="http://schemas.microsoft.com/office/drawing/2014/main" val="4010441629"/>
                    </a:ext>
                  </a:extLst>
                </a:gridCol>
                <a:gridCol w="2084639">
                  <a:extLst>
                    <a:ext uri="{9D8B030D-6E8A-4147-A177-3AD203B41FA5}">
                      <a16:colId xmlns:a16="http://schemas.microsoft.com/office/drawing/2014/main" val="251342966"/>
                    </a:ext>
                  </a:extLst>
                </a:gridCol>
              </a:tblGrid>
              <a:tr h="350000">
                <a:tc>
                  <a:txBody>
                    <a:bodyPr/>
                    <a:lstStyle/>
                    <a:p>
                      <a:pPr algn="ctr" fontAlgn="b"/>
                      <a:r>
                        <a:rPr lang="en-US" sz="1050" b="1" u="none" strike="noStrike" dirty="0">
                          <a:effectLst/>
                        </a:rPr>
                        <a:t>Job Dimensions:</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Technician </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a:effectLst/>
                        </a:rPr>
                        <a:t>Associate Scientist I</a:t>
                      </a:r>
                      <a:endParaRPr lang="en-US" sz="1100" b="1" i="0" u="none" strike="noStrike">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ctr"/>
                      <a:r>
                        <a:rPr lang="en-US" sz="1100" b="1" u="none" strike="noStrike" dirty="0">
                          <a:effectLst/>
                        </a:rPr>
                        <a:t>Associate Scientist II</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Scientist</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Senior Scientist (Career Level)</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ctr" fontAlgn="b"/>
                      <a:r>
                        <a:rPr lang="en-US" sz="1100" b="1" u="none" strike="noStrike" dirty="0">
                          <a:effectLst/>
                        </a:rPr>
                        <a:t>Principal Scientist</a:t>
                      </a:r>
                      <a:endParaRPr lang="en-US" sz="110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extLst>
                  <a:ext uri="{0D108BD9-81ED-4DB2-BD59-A6C34878D82A}">
                    <a16:rowId xmlns:a16="http://schemas.microsoft.com/office/drawing/2014/main" val="2236683938"/>
                  </a:ext>
                </a:extLst>
              </a:tr>
              <a:tr h="350000">
                <a:tc>
                  <a:txBody>
                    <a:bodyPr/>
                    <a:lstStyle/>
                    <a:p>
                      <a:pPr algn="ctr" fontAlgn="ctr"/>
                      <a:r>
                        <a:rPr lang="en-US" sz="900" b="1" u="none" strike="noStrike" dirty="0">
                          <a:effectLst/>
                        </a:rPr>
                        <a:t>Supervision</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Normally follows established procedures on routine work, requires instructions only on new assignments.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Normally receives detailed instructions on all work.</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Normally receives general instructions on routine work, and detailed instructions on new assignments.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Normally receives no instructions on routine work, and general instructions on new assignments. Receives some assistance in the development of new procedures or new technologies.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Determines methods and procedures on new assignments and  provides guidance to junior staff members.</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Acts independently to determine methods and procedures on new assignments.  May oversee and manage the activities of junior staff- primary role is an individual contributor.</a:t>
                      </a:r>
                      <a:endParaRPr lang="en-US" sz="9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133946774"/>
                  </a:ext>
                </a:extLst>
              </a:tr>
              <a:tr h="664137">
                <a:tc>
                  <a:txBody>
                    <a:bodyPr/>
                    <a:lstStyle/>
                    <a:p>
                      <a:pPr algn="ctr" fontAlgn="ctr"/>
                      <a:r>
                        <a:rPr lang="en-US" sz="900" b="1" u="none" strike="noStrike" dirty="0">
                          <a:effectLst/>
                        </a:rPr>
                        <a:t>Communication/ Interpersonal skills/ Influence</a:t>
                      </a:r>
                      <a:endParaRPr lang="en-US" sz="90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Proactively seeks feedback from laboratory personnel to understand experimental needs. Communicates laboratory/ equipment needs to supervisor ensuring smooth operation of experiments.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Builds relationships with team members. Developing effective verbal and written communication skills by effectively assimilating feedback from more senior level scientists and managers</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a:effectLst/>
                        </a:rPr>
                        <a:t>Provides clear and concise technical reports, emails, and presentations with some coaching.  Receives feedback and is able to incorporate into revised communications in a timely fashion.  Works well in a team environment.</a:t>
                      </a:r>
                      <a:endParaRPr lang="en-US" sz="900" b="0" i="0" u="none" strike="noStrike">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a:effectLst/>
                        </a:rPr>
                        <a:t>Provides clear and concise technical reports, emails, and presentations with some coaching.  Receives feedback and is able to incorporate into revised communications in a timely fashion.  Works well in a team environment, and is able to motivate junior members to reach project objectives.</a:t>
                      </a:r>
                      <a:endParaRPr lang="en-US" sz="900" b="0" i="0" u="none" strike="noStrike">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Consistently provides clear,  concise technical reports, emails and presentations with few errors.  Demonstrated ability to listen to others' responses and feedback to adjust  content of communications appropriately. Is able to represent the company  externally in their technical area</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900" u="none" strike="noStrike" dirty="0">
                          <a:effectLst/>
                        </a:rPr>
                        <a:t>Is viewed as the technical SME from outside the company. Understands the organization and is able to represent the company to external collaborators. Consistently provides clear, concise technical reports, emails and presentations with few errors. Demonstrated ability to listen to others' responses and feedback to adjust  content of communications appropriately, particularly in communication with senior management</a:t>
                      </a:r>
                      <a:endParaRPr lang="en-US" sz="9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3869794616"/>
                  </a:ext>
                </a:extLst>
              </a:tr>
              <a:tr h="625000">
                <a:tc>
                  <a:txBody>
                    <a:bodyPr/>
                    <a:lstStyle/>
                    <a:p>
                      <a:pPr algn="ctr" fontAlgn="ctr"/>
                      <a:r>
                        <a:rPr lang="en-US" sz="900" b="1" u="none" strike="noStrike" dirty="0">
                          <a:effectLst/>
                        </a:rPr>
                        <a:t>Leadership</a:t>
                      </a:r>
                      <a:endParaRPr lang="en-US" sz="9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Demonstrated independence to perform routine work.  </a:t>
                      </a:r>
                      <a:endParaRPr lang="en-US" sz="9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Is a contributing team member and can independently execute a well defined project.</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Is a contributing team member and can lead a small technical sub team of a larger well defined project.</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Is recognized as a technical leader in the functional area.  Able to provide clear directions and set expectations for junior members of the team; beginning cross functional leadership.  Coordinates with other functional departments to meet project timelines.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dirty="0">
                          <a:effectLst/>
                        </a:rPr>
                        <a:t> Mentors  junior staff. Shows demonstrated cross functional leadership skills with an ability to communicate clear project goals and expectations.  Able to lead projects by defining scope and deliverables across functional areas.</a:t>
                      </a:r>
                      <a:endParaRPr lang="en-US" sz="9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en-US" sz="900" u="none" strike="noStrike">
                          <a:effectLst/>
                        </a:rPr>
                        <a:t>Creates an innovation-friendly workplace by taking risks, bringing in novel ideas and technologies, and leveraging learnings from other functions, businesses, and the external scientific community.</a:t>
                      </a:r>
                      <a:br>
                        <a:rPr lang="en-US" sz="900" u="none" strike="noStrike">
                          <a:effectLst/>
                        </a:rPr>
                      </a:br>
                      <a:r>
                        <a:rPr lang="en-US" sz="900" u="none" strike="noStrike">
                          <a:effectLst/>
                        </a:rPr>
                        <a:t>Understands what capability needs the organization has, and anticipates future needs.  Is a key resource for selecting and developing scientific talent. </a:t>
                      </a:r>
                      <a:endParaRPr lang="en-US" sz="9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88461646"/>
                  </a:ext>
                </a:extLst>
              </a:tr>
              <a:tr h="666369">
                <a:tc>
                  <a:txBody>
                    <a:bodyPr/>
                    <a:lstStyle/>
                    <a:p>
                      <a:pPr algn="ctr" fontAlgn="ctr"/>
                      <a:r>
                        <a:rPr lang="en-US" sz="800" b="1" u="none" strike="noStrike" dirty="0">
                          <a:effectLst/>
                        </a:rPr>
                        <a:t>Education/ Experience </a:t>
                      </a:r>
                      <a:r>
                        <a:rPr lang="en-US" sz="800" b="1" i="1" u="none" strike="noStrike" dirty="0">
                          <a:solidFill>
                            <a:srgbClr val="FF0000"/>
                          </a:solidFill>
                          <a:effectLst/>
                        </a:rPr>
                        <a:t>Guideline for Job Descriptions only</a:t>
                      </a:r>
                      <a:endParaRPr lang="en-US" sz="800" b="1" i="1" u="none" strike="noStrike" dirty="0">
                        <a:solidFill>
                          <a:srgbClr val="FF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minimum of 2 years of related experience.</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Bachelors degree and no previous professional experience, or a minimum of 4 years relevant industry experience.</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Bachelors degree in a scientific discipline or equivalent in engineering, and a minimum of 1-3 years relevant industry experience</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PhD in a scientific discipline or equivalent in engineering, and a minimum of 0-2 years relevant industry experience or a Bachelors degree in a scientific discipline or equivalent in engineering, and a minimum of 5-8 years relevant industry experience.  Expert knowledge of scientific principles and concepts.</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PhD in a scientific discipline or equivalent in engineering, and a minimum of 5-8 years relevant industry experience or a Bachelors degree in a scientific discipline or equivalent in engineering, and a minimum of 10 years relevant industry experience.  Expert knowledge of scientific principles and concepts.  Reputation as emerging leader in field with sustained performance and accomplishment.</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ctr"/>
                      <a:r>
                        <a:rPr lang="en-US" sz="800" u="none" strike="noStrike" dirty="0">
                          <a:effectLst/>
                        </a:rPr>
                        <a:t>Typically requires a PhD in a scientific discipline or equivalent in engineering, and a minimum of 8+ years relevant industry experience; may include post doctoral experience.   Expert knowledge of scientific principles and concepts.  Reputation as emerging leader in field with sustained performance and accomplishment.</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val="2738549883"/>
                  </a:ext>
                </a:extLst>
              </a:tr>
            </a:tbl>
          </a:graphicData>
        </a:graphic>
      </p:graphicFrame>
      <p:sp>
        <p:nvSpPr>
          <p:cNvPr id="6" name="Slide Number Placeholder 5">
            <a:extLst>
              <a:ext uri="{FF2B5EF4-FFF2-40B4-BE49-F238E27FC236}">
                <a16:creationId xmlns:a16="http://schemas.microsoft.com/office/drawing/2014/main" id="{F78C1FE8-E204-454E-A105-A68A6F7B60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Footer Placeholder 6">
            <a:extLst>
              <a:ext uri="{FF2B5EF4-FFF2-40B4-BE49-F238E27FC236}">
                <a16:creationId xmlns:a16="http://schemas.microsoft.com/office/drawing/2014/main" id="{4B35FB3B-6945-4CA5-BE5D-929B26743F2B}"/>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364006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2B7F2C-BFE7-4704-B713-791C631EC2FE}"/>
              </a:ext>
            </a:extLst>
          </p:cNvPr>
          <p:cNvSpPr>
            <a:spLocks noGrp="1"/>
          </p:cNvSpPr>
          <p:nvPr>
            <p:ph type="body" sz="quarter" idx="13"/>
          </p:nvPr>
        </p:nvSpPr>
        <p:spPr/>
        <p:txBody>
          <a:bodyPr>
            <a:normAutofit/>
          </a:bodyPr>
          <a:lstStyle/>
          <a:p>
            <a:r>
              <a:rPr lang="en-US" sz="2800" b="0" dirty="0"/>
              <a:t>Non R&amp;D Management Career Ladder</a:t>
            </a:r>
          </a:p>
        </p:txBody>
      </p:sp>
      <p:graphicFrame>
        <p:nvGraphicFramePr>
          <p:cNvPr id="4" name="Table 3">
            <a:extLst>
              <a:ext uri="{FF2B5EF4-FFF2-40B4-BE49-F238E27FC236}">
                <a16:creationId xmlns:a16="http://schemas.microsoft.com/office/drawing/2014/main" id="{F643157E-E8CE-4755-9093-22C2E8E4B525}"/>
              </a:ext>
            </a:extLst>
          </p:cNvPr>
          <p:cNvGraphicFramePr>
            <a:graphicFrameLocks noGrp="1"/>
          </p:cNvGraphicFramePr>
          <p:nvPr>
            <p:extLst>
              <p:ext uri="{D42A27DB-BD31-4B8C-83A1-F6EECF244321}">
                <p14:modId xmlns:p14="http://schemas.microsoft.com/office/powerpoint/2010/main" val="2950985946"/>
              </p:ext>
            </p:extLst>
          </p:nvPr>
        </p:nvGraphicFramePr>
        <p:xfrm>
          <a:off x="448785" y="1005585"/>
          <a:ext cx="11207694" cy="5478780"/>
        </p:xfrm>
        <a:graphic>
          <a:graphicData uri="http://schemas.openxmlformats.org/drawingml/2006/table">
            <a:tbl>
              <a:tblPr>
                <a:tableStyleId>{5C22544A-7EE6-4342-B048-85BDC9FD1C3A}</a:tableStyleId>
              </a:tblPr>
              <a:tblGrid>
                <a:gridCol w="822667">
                  <a:extLst>
                    <a:ext uri="{9D8B030D-6E8A-4147-A177-3AD203B41FA5}">
                      <a16:colId xmlns:a16="http://schemas.microsoft.com/office/drawing/2014/main" val="1668152176"/>
                    </a:ext>
                  </a:extLst>
                </a:gridCol>
                <a:gridCol w="1552337">
                  <a:extLst>
                    <a:ext uri="{9D8B030D-6E8A-4147-A177-3AD203B41FA5}">
                      <a16:colId xmlns:a16="http://schemas.microsoft.com/office/drawing/2014/main" val="1137530994"/>
                    </a:ext>
                  </a:extLst>
                </a:gridCol>
                <a:gridCol w="2003016">
                  <a:extLst>
                    <a:ext uri="{9D8B030D-6E8A-4147-A177-3AD203B41FA5}">
                      <a16:colId xmlns:a16="http://schemas.microsoft.com/office/drawing/2014/main" val="2218961368"/>
                    </a:ext>
                  </a:extLst>
                </a:gridCol>
                <a:gridCol w="1878330">
                  <a:extLst>
                    <a:ext uri="{9D8B030D-6E8A-4147-A177-3AD203B41FA5}">
                      <a16:colId xmlns:a16="http://schemas.microsoft.com/office/drawing/2014/main" val="1257465250"/>
                    </a:ext>
                  </a:extLst>
                </a:gridCol>
                <a:gridCol w="1650448">
                  <a:extLst>
                    <a:ext uri="{9D8B030D-6E8A-4147-A177-3AD203B41FA5}">
                      <a16:colId xmlns:a16="http://schemas.microsoft.com/office/drawing/2014/main" val="3126099774"/>
                    </a:ext>
                  </a:extLst>
                </a:gridCol>
                <a:gridCol w="1650448">
                  <a:extLst>
                    <a:ext uri="{9D8B030D-6E8A-4147-A177-3AD203B41FA5}">
                      <a16:colId xmlns:a16="http://schemas.microsoft.com/office/drawing/2014/main" val="1062774572"/>
                    </a:ext>
                  </a:extLst>
                </a:gridCol>
                <a:gridCol w="1650448">
                  <a:extLst>
                    <a:ext uri="{9D8B030D-6E8A-4147-A177-3AD203B41FA5}">
                      <a16:colId xmlns:a16="http://schemas.microsoft.com/office/drawing/2014/main" val="655395552"/>
                    </a:ext>
                  </a:extLst>
                </a:gridCol>
              </a:tblGrid>
              <a:tr h="89411">
                <a:tc>
                  <a:txBody>
                    <a:bodyPr/>
                    <a:lstStyle/>
                    <a:p>
                      <a:pPr algn="ctr" fontAlgn="b"/>
                      <a:r>
                        <a:rPr lang="en-US" sz="1050" b="1" u="none" strike="noStrike" dirty="0">
                          <a:effectLst/>
                        </a:rPr>
                        <a:t>Job Dimensions:</a:t>
                      </a:r>
                      <a:endParaRPr lang="en-US" sz="1050" b="1" i="0" u="none" strike="noStrike" dirty="0">
                        <a:solidFill>
                          <a:srgbClr val="000000"/>
                        </a:solidFill>
                        <a:effectLst/>
                        <a:latin typeface="Calibri" panose="020F0502020204030204" pitchFamily="34" charset="0"/>
                      </a:endParaRPr>
                    </a:p>
                  </a:txBody>
                  <a:tcPr marL="0" marR="0" marT="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Supervisor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Manager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Senior Manager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Associate Director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Director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Senior Director</a:t>
                      </a:r>
                    </a:p>
                  </a:txBody>
                  <a:tcPr marL="7620" marR="7620" marT="7620" marB="0" anchor="b">
                    <a:solidFill>
                      <a:schemeClr val="accent5">
                        <a:lumMod val="40000"/>
                        <a:lumOff val="60000"/>
                      </a:schemeClr>
                    </a:solidFill>
                  </a:tcPr>
                </a:tc>
                <a:extLst>
                  <a:ext uri="{0D108BD9-81ED-4DB2-BD59-A6C34878D82A}">
                    <a16:rowId xmlns:a16="http://schemas.microsoft.com/office/drawing/2014/main" val="3595625107"/>
                  </a:ext>
                </a:extLst>
              </a:tr>
              <a:tr h="851534">
                <a:tc>
                  <a:txBody>
                    <a:bodyPr/>
                    <a:lstStyle/>
                    <a:p>
                      <a:pPr algn="ctr" fontAlgn="ctr"/>
                      <a:r>
                        <a:rPr lang="en-US" sz="1050" b="1" u="none" strike="noStrike" dirty="0">
                          <a:effectLst/>
                        </a:rPr>
                        <a:t>Scope</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800" b="0" i="0" u="none" strike="noStrike" dirty="0">
                          <a:solidFill>
                            <a:srgbClr val="000000"/>
                          </a:solidFill>
                          <a:effectLst/>
                          <a:latin typeface="Calibri" panose="020F0502020204030204" pitchFamily="34" charset="0"/>
                        </a:rPr>
                        <a:t>Receives predetermined work assignments that are subject to a moderate level of control and review. Directs subordinates to complete assignments using established guidelines, procedures and policies.</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Receives assignments in the form of objectives and determines how to use resources to meet schedules and goals. Provides guidance to subordinates within the latitude of established company policies. Recommends changes to policies and establishes procedures that affect immediate organization(s). </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Leads operational objectives and work plans and delegates assignments to subordinates. Senior management reviews objectives to determine success of operation. Involved in developing, modifying and executing company policies that affect immediate operations and may also have company-wide effect.</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Establishes operational objectives and work plans and delegates assignments to subordinates. Senior management reviews objectives to determine success of operation. Involved in developing, modifying and executing company policies that affect immediate operations and may also have company-wide effect.</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Participates with other senior managers to establish strategic plans and objectives. Makes final decisions on administrative or operational matters and ensures operations effective achievement of objectives.</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Develops corporate and/or organizational policies and authorizes their implementation. Detailed knowledge of company allows for innovative concepts and promoting new ideas. Provides direction to senior managers in various areas, groups, and/or operations. Recognized as an influential leader.</a:t>
                      </a:r>
                    </a:p>
                  </a:txBody>
                  <a:tcPr marL="7620" marR="7620" marT="7620" marB="0" anchor="b"/>
                </a:tc>
                <a:extLst>
                  <a:ext uri="{0D108BD9-81ED-4DB2-BD59-A6C34878D82A}">
                    <a16:rowId xmlns:a16="http://schemas.microsoft.com/office/drawing/2014/main" val="109674308"/>
                  </a:ext>
                </a:extLst>
              </a:tr>
              <a:tr h="1192147">
                <a:tc>
                  <a:txBody>
                    <a:bodyPr/>
                    <a:lstStyle/>
                    <a:p>
                      <a:pPr algn="ctr" fontAlgn="ctr"/>
                      <a:r>
                        <a:rPr lang="en-US" sz="1050" b="1" u="none" strike="noStrike" dirty="0">
                          <a:effectLst/>
                        </a:rPr>
                        <a:t>Complexity</a:t>
                      </a:r>
                      <a:endParaRPr lang="en-US" sz="105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Works on issues of limited scope. Follows established practices and procedures in analyzing situations or data from which answers can be readily obtained. Monitors daily operations of a unit or sub-unit. Requires full knowledge of own area of functional responsibility.</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Works on issues of diverse scope where analysis of situation or data requires evaluation of a variety of factors, including an understanding of current business trends. Follows processes and operational policies in selecting methods and techniques for obtaining solutions. Acts as advisor to subordinate(s) to meet schedules and/or resolve technical problems. Develops and administers schedules, performance requirements; may have budget responsibilities.</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Works on issues where analysis of situations or data requires broad knowledge of organizational objectives. Implements strategic policies when selecting methods, techniques, and evaluation criteria for obtaining results. Assures adherence to budgets, schedules, work plans, and performance requirements.</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Works on issues where analysis of situations or data requires an in-depth knowledge of organizational objectives. Implements strategic policies when selecting methods, techniques, and evaluation criteria for obtaining results. Establishes and assures adherence to budgets, schedules, work plans, and performance requirements.</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Works on complex issues where analysis of situations or data requires an in-depth knowledge of the company. Participates in corporate development of methods, techniques and evaluation criteria for projects, programs, and people. Ensures budgets and schedules meet corporate requirements.</a:t>
                      </a:r>
                    </a:p>
                  </a:txBody>
                  <a:tcPr marL="7620" marR="7620" marT="7620" marB="0" anchor="b">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Consistently works with abstract ideas or situations across functional areas of the business. Through assessment of intangible variables, identifies and evaluates fundamental issues, providing strategy and direction for major functional areas. Requires in-depth knowledge of the functional area, business strategies, and the company’s goals.</a:t>
                      </a:r>
                    </a:p>
                  </a:txBody>
                  <a:tcPr marL="7620" marR="7620" marT="7620" marB="0" anchor="b">
                    <a:solidFill>
                      <a:schemeClr val="accent1">
                        <a:lumMod val="20000"/>
                        <a:lumOff val="80000"/>
                      </a:schemeClr>
                    </a:solidFill>
                  </a:tcPr>
                </a:tc>
                <a:extLst>
                  <a:ext uri="{0D108BD9-81ED-4DB2-BD59-A6C34878D82A}">
                    <a16:rowId xmlns:a16="http://schemas.microsoft.com/office/drawing/2014/main" val="2751149645"/>
                  </a:ext>
                </a:extLst>
              </a:tr>
              <a:tr h="425767">
                <a:tc>
                  <a:txBody>
                    <a:bodyPr/>
                    <a:lstStyle/>
                    <a:p>
                      <a:pPr algn="ctr" fontAlgn="ctr"/>
                      <a:r>
                        <a:rPr lang="en-US" sz="1050" b="1" u="none" strike="noStrike" dirty="0">
                          <a:effectLst/>
                        </a:rPr>
                        <a:t>Discretion</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800" b="0" i="0" u="none" strike="noStrike">
                          <a:solidFill>
                            <a:srgbClr val="000000"/>
                          </a:solidFill>
                          <a:effectLst/>
                          <a:latin typeface="Calibri" panose="020F0502020204030204" pitchFamily="34" charset="0"/>
                        </a:rPr>
                        <a:t>Erroneous decisions or failure to achieve results may cause delays in schedules.</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Erroneous decisions or failure to achieve results will add to costs and may impact the short-term goals of the organization.</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Erroneous decisions will result in critical delay(s) in schedules and/or unit operations.</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Erroneous decisions will result in critical delay(s) in schedules and/or unit operations and may jeopardize overall business activities.</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Erroneous decisions will have a serious impact on the overall success of functional, division, or company operations.</a:t>
                      </a:r>
                    </a:p>
                  </a:txBody>
                  <a:tcPr marL="7620" marR="7620" marT="7620" marB="0" anchor="b"/>
                </a:tc>
                <a:tc>
                  <a:txBody>
                    <a:bodyPr/>
                    <a:lstStyle/>
                    <a:p>
                      <a:pPr algn="l" fontAlgn="b"/>
                      <a:r>
                        <a:rPr lang="en-US" sz="800" b="0" i="0" u="none" strike="noStrike">
                          <a:solidFill>
                            <a:srgbClr val="000000"/>
                          </a:solidFill>
                          <a:effectLst/>
                          <a:latin typeface="Calibri" panose="020F0502020204030204" pitchFamily="34" charset="0"/>
                        </a:rPr>
                        <a:t>Erroneous decisions will have a long-term effect on the company's success.</a:t>
                      </a:r>
                    </a:p>
                  </a:txBody>
                  <a:tcPr marL="7620" marR="7620" marT="7620" marB="0" anchor="b"/>
                </a:tc>
                <a:extLst>
                  <a:ext uri="{0D108BD9-81ED-4DB2-BD59-A6C34878D82A}">
                    <a16:rowId xmlns:a16="http://schemas.microsoft.com/office/drawing/2014/main" val="2514128291"/>
                  </a:ext>
                </a:extLst>
              </a:tr>
              <a:tr h="851534">
                <a:tc>
                  <a:txBody>
                    <a:bodyPr/>
                    <a:lstStyle/>
                    <a:p>
                      <a:pPr algn="ctr" fontAlgn="ctr"/>
                      <a:r>
                        <a:rPr lang="en-US" sz="1050" b="1" u="none" strike="noStrike" dirty="0">
                          <a:effectLst/>
                        </a:rPr>
                        <a:t>Interaction</a:t>
                      </a:r>
                      <a:endParaRPr lang="en-US" sz="1050" b="1" i="0" u="none" strike="noStrike" dirty="0">
                        <a:solidFill>
                          <a:srgbClr val="000000"/>
                        </a:solidFill>
                        <a:effectLst/>
                        <a:latin typeface="Calibri" panose="020F0502020204030204" pitchFamily="34" charset="0"/>
                      </a:endParaRPr>
                    </a:p>
                  </a:txBody>
                  <a:tcPr marL="0" marR="0" marT="0" marB="0" anchor="ctr">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Interacts daily with subordinates and/or functional peer groups. Interaction normally involves exchange or presentation of factual information.</a:t>
                      </a:r>
                    </a:p>
                  </a:txBody>
                  <a:tcPr marL="7620" marR="7620" marT="7620" marB="0" anchor="b">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Frequently interacts with subordinate supervisors, customers, and/or functional peer group managers, normally involving matters between functional areas, other company divisions or units, or customers and the company. Often must lead a cooperative effort among members of a project team.</a:t>
                      </a:r>
                    </a:p>
                  </a:txBody>
                  <a:tcPr marL="7620" marR="7620" marT="7620" marB="0" anchor="b">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Regularly interacts with senior management on matters concerning individual functional areas. Requires the ability to change the thinking of, or gain acceptance from, others in sensitive situations, without damage to the relationship.</a:t>
                      </a:r>
                    </a:p>
                  </a:txBody>
                  <a:tcPr marL="7620" marR="7620" marT="7620" marB="0" anchor="b">
                    <a:solidFill>
                      <a:schemeClr val="accent1">
                        <a:lumMod val="20000"/>
                        <a:lumOff val="80000"/>
                      </a:schemeClr>
                    </a:solidFill>
                  </a:tcPr>
                </a:tc>
                <a:tc>
                  <a:txBody>
                    <a:bodyPr/>
                    <a:lstStyle/>
                    <a:p>
                      <a:pPr algn="l" fontAlgn="b"/>
                      <a:r>
                        <a:rPr lang="en-US" sz="800" b="0" i="0" u="none" strike="noStrike">
                          <a:solidFill>
                            <a:srgbClr val="000000"/>
                          </a:solidFill>
                          <a:effectLst/>
                          <a:latin typeface="Calibri" panose="020F0502020204030204" pitchFamily="34" charset="0"/>
                        </a:rPr>
                        <a:t>Regularly interacts with senior management or executive levels on matters concerning several functional areas, divisions, and/or customers. Requires the ability to change the thinking of, or gain acceptance from, others in sensitive situations, without damage to the relationship.</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Regularly interacts with executives and/or major customers. Interactions frequently involve special skills, such as negotiating with customers or management or attempting to influence senior level leaders regarding matters of significance to the organization.</a:t>
                      </a:r>
                    </a:p>
                  </a:txBody>
                  <a:tcPr marL="7620" marR="7620" marT="7620" marB="0" anchor="b">
                    <a:solidFill>
                      <a:schemeClr val="accent1">
                        <a:lumMod val="20000"/>
                        <a:lumOff val="80000"/>
                      </a:schemeClr>
                    </a:solidFill>
                  </a:tcPr>
                </a:tc>
                <a:tc>
                  <a:txBody>
                    <a:bodyPr/>
                    <a:lstStyle/>
                    <a:p>
                      <a:pPr algn="l" fontAlgn="b"/>
                      <a:r>
                        <a:rPr lang="en-US" sz="800" b="0" i="0" u="none" strike="noStrike" dirty="0">
                          <a:solidFill>
                            <a:srgbClr val="000000"/>
                          </a:solidFill>
                          <a:effectLst/>
                          <a:latin typeface="Calibri" panose="020F0502020204030204" pitchFamily="34" charset="0"/>
                        </a:rPr>
                        <a:t>Interacts internally and externally with executive level management, requiring negotiation of extremely critical matters. Influences policymaking.</a:t>
                      </a:r>
                    </a:p>
                  </a:txBody>
                  <a:tcPr marL="7620" marR="7620" marT="7620" marB="0" anchor="b">
                    <a:solidFill>
                      <a:schemeClr val="accent1">
                        <a:lumMod val="20000"/>
                        <a:lumOff val="80000"/>
                      </a:schemeClr>
                    </a:solidFill>
                  </a:tcPr>
                </a:tc>
                <a:extLst>
                  <a:ext uri="{0D108BD9-81ED-4DB2-BD59-A6C34878D82A}">
                    <a16:rowId xmlns:a16="http://schemas.microsoft.com/office/drawing/2014/main" val="2832488464"/>
                  </a:ext>
                </a:extLst>
              </a:tr>
              <a:tr h="940945">
                <a:tc>
                  <a:txBody>
                    <a:bodyPr/>
                    <a:lstStyle/>
                    <a:p>
                      <a:pPr algn="ctr" fontAlgn="ctr"/>
                      <a:r>
                        <a:rPr lang="en-US" sz="1050" b="1" u="none" strike="noStrike" dirty="0">
                          <a:effectLst/>
                        </a:rPr>
                        <a:t>Supervision</a:t>
                      </a:r>
                      <a:endParaRPr lang="en-US" sz="105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b"/>
                      <a:r>
                        <a:rPr lang="en-US" sz="800" b="0" i="0" u="none" strike="noStrike" dirty="0">
                          <a:solidFill>
                            <a:srgbClr val="000000"/>
                          </a:solidFill>
                          <a:effectLst/>
                          <a:latin typeface="Calibri" panose="020F0502020204030204" pitchFamily="34" charset="0"/>
                        </a:rPr>
                        <a:t>Provides immediate supervision to a unit or group of employees, assigning tasks, checking work at frequent intervals, and maintaining schedules.  A portion of time is normally spent performing individual tasks related to the unit or sub-unit. Generally supervises semi-skilled employees (e.g., assemblers, operators, clerical).</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Manages, perhaps through subordinate supervisors, the coordination of the activities of a section or department with responsibility for results, including costs, methods and staffing. In some instances this manager may be responsible for a functional area and not have any subordinate employees.</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Manages activities of one departments. Exercises supervision in terms of costs, methods, and staffing. </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Manages activities of two or more sections or departments. Exercises supervision in terms of costs, methods, and </a:t>
                      </a:r>
                      <a:r>
                        <a:rPr lang="en-US" sz="800" b="0" i="0" u="none" strike="noStrike" dirty="0" err="1">
                          <a:solidFill>
                            <a:srgbClr val="000000"/>
                          </a:solidFill>
                          <a:effectLst/>
                          <a:latin typeface="Calibri" panose="020F0502020204030204" pitchFamily="34" charset="0"/>
                        </a:rPr>
                        <a:t>staffing.In</a:t>
                      </a:r>
                      <a:r>
                        <a:rPr lang="en-US" sz="800" b="0" i="0" u="none" strike="noStrike" dirty="0">
                          <a:solidFill>
                            <a:srgbClr val="000000"/>
                          </a:solidFill>
                          <a:effectLst/>
                          <a:latin typeface="Calibri" panose="020F0502020204030204" pitchFamily="34" charset="0"/>
                        </a:rPr>
                        <a:t> some instances this manager may have subordinate supervisors.</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Directs and controls the activities of a broad functional area within the company.  Has overall control of planning, staffing, budgeting, managing expense priorities, and recommending and implementing changes to methods.</a:t>
                      </a:r>
                    </a:p>
                  </a:txBody>
                  <a:tcPr marL="7620" marR="7620" marT="7620" marB="0" anchor="b"/>
                </a:tc>
                <a:tc>
                  <a:txBody>
                    <a:bodyPr/>
                    <a:lstStyle/>
                    <a:p>
                      <a:pPr algn="l" fontAlgn="b"/>
                      <a:r>
                        <a:rPr lang="en-US" sz="800" b="0" i="0" u="none" strike="noStrike" dirty="0">
                          <a:solidFill>
                            <a:srgbClr val="000000"/>
                          </a:solidFill>
                          <a:effectLst/>
                          <a:latin typeface="Calibri" panose="020F0502020204030204" pitchFamily="34" charset="0"/>
                        </a:rPr>
                        <a:t>Directs and controls the activities of one or more functional areas, divisions, product groups or service areas through senior managers who have overall responsibility for the successful operation of those assigned areas.</a:t>
                      </a:r>
                    </a:p>
                  </a:txBody>
                  <a:tcPr marL="7620" marR="7620" marT="7620" marB="0" anchor="b"/>
                </a:tc>
                <a:extLst>
                  <a:ext uri="{0D108BD9-81ED-4DB2-BD59-A6C34878D82A}">
                    <a16:rowId xmlns:a16="http://schemas.microsoft.com/office/drawing/2014/main" val="4179742350"/>
                  </a:ext>
                </a:extLst>
              </a:tr>
            </a:tbl>
          </a:graphicData>
        </a:graphic>
      </p:graphicFrame>
      <p:sp>
        <p:nvSpPr>
          <p:cNvPr id="5" name="Slide Number Placeholder 4">
            <a:extLst>
              <a:ext uri="{FF2B5EF4-FFF2-40B4-BE49-F238E27FC236}">
                <a16:creationId xmlns:a16="http://schemas.microsoft.com/office/drawing/2014/main" id="{760EF1C7-37F7-4EBA-9046-C557453E98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DD477A2C-99F5-4255-96C2-1813A5BFCBE9}"/>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1165788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2B7F2C-BFE7-4704-B713-791C631EC2FE}"/>
              </a:ext>
            </a:extLst>
          </p:cNvPr>
          <p:cNvSpPr>
            <a:spLocks noGrp="1"/>
          </p:cNvSpPr>
          <p:nvPr>
            <p:ph type="body" sz="quarter" idx="13"/>
          </p:nvPr>
        </p:nvSpPr>
        <p:spPr/>
        <p:txBody>
          <a:bodyPr>
            <a:normAutofit/>
          </a:bodyPr>
          <a:lstStyle/>
          <a:p>
            <a:r>
              <a:rPr lang="en-US" sz="2800" b="0" dirty="0"/>
              <a:t>Professional Career Ladder</a:t>
            </a:r>
          </a:p>
        </p:txBody>
      </p:sp>
      <p:graphicFrame>
        <p:nvGraphicFramePr>
          <p:cNvPr id="4" name="Table 3">
            <a:extLst>
              <a:ext uri="{FF2B5EF4-FFF2-40B4-BE49-F238E27FC236}">
                <a16:creationId xmlns:a16="http://schemas.microsoft.com/office/drawing/2014/main" id="{F643157E-E8CE-4755-9093-22C2E8E4B525}"/>
              </a:ext>
            </a:extLst>
          </p:cNvPr>
          <p:cNvGraphicFramePr>
            <a:graphicFrameLocks noGrp="1"/>
          </p:cNvGraphicFramePr>
          <p:nvPr>
            <p:extLst/>
          </p:nvPr>
        </p:nvGraphicFramePr>
        <p:xfrm>
          <a:off x="566730" y="1290141"/>
          <a:ext cx="11207694" cy="5201872"/>
        </p:xfrm>
        <a:graphic>
          <a:graphicData uri="http://schemas.openxmlformats.org/drawingml/2006/table">
            <a:tbl>
              <a:tblPr>
                <a:tableStyleId>{5C22544A-7EE6-4342-B048-85BDC9FD1C3A}</a:tableStyleId>
              </a:tblPr>
              <a:tblGrid>
                <a:gridCol w="1033470">
                  <a:extLst>
                    <a:ext uri="{9D8B030D-6E8A-4147-A177-3AD203B41FA5}">
                      <a16:colId xmlns:a16="http://schemas.microsoft.com/office/drawing/2014/main" val="1668152176"/>
                    </a:ext>
                  </a:extLst>
                </a:gridCol>
                <a:gridCol w="1468315">
                  <a:extLst>
                    <a:ext uri="{9D8B030D-6E8A-4147-A177-3AD203B41FA5}">
                      <a16:colId xmlns:a16="http://schemas.microsoft.com/office/drawing/2014/main" val="1137530994"/>
                    </a:ext>
                  </a:extLst>
                </a:gridCol>
                <a:gridCol w="1876235">
                  <a:extLst>
                    <a:ext uri="{9D8B030D-6E8A-4147-A177-3AD203B41FA5}">
                      <a16:colId xmlns:a16="http://schemas.microsoft.com/office/drawing/2014/main" val="2218961368"/>
                    </a:ext>
                  </a:extLst>
                </a:gridCol>
                <a:gridCol w="1781365">
                  <a:extLst>
                    <a:ext uri="{9D8B030D-6E8A-4147-A177-3AD203B41FA5}">
                      <a16:colId xmlns:a16="http://schemas.microsoft.com/office/drawing/2014/main" val="1257465250"/>
                    </a:ext>
                  </a:extLst>
                </a:gridCol>
                <a:gridCol w="1747413">
                  <a:extLst>
                    <a:ext uri="{9D8B030D-6E8A-4147-A177-3AD203B41FA5}">
                      <a16:colId xmlns:a16="http://schemas.microsoft.com/office/drawing/2014/main" val="3126099774"/>
                    </a:ext>
                  </a:extLst>
                </a:gridCol>
                <a:gridCol w="1650448">
                  <a:extLst>
                    <a:ext uri="{9D8B030D-6E8A-4147-A177-3AD203B41FA5}">
                      <a16:colId xmlns:a16="http://schemas.microsoft.com/office/drawing/2014/main" val="1062774572"/>
                    </a:ext>
                  </a:extLst>
                </a:gridCol>
                <a:gridCol w="1650448">
                  <a:extLst>
                    <a:ext uri="{9D8B030D-6E8A-4147-A177-3AD203B41FA5}">
                      <a16:colId xmlns:a16="http://schemas.microsoft.com/office/drawing/2014/main" val="655395552"/>
                    </a:ext>
                  </a:extLst>
                </a:gridCol>
              </a:tblGrid>
              <a:tr h="381827">
                <a:tc>
                  <a:txBody>
                    <a:bodyPr/>
                    <a:lstStyle/>
                    <a:p>
                      <a:pPr algn="l" fontAlgn="b"/>
                      <a:r>
                        <a:rPr lang="en-US" sz="1200" b="1" i="0" u="none" strike="noStrike">
                          <a:solidFill>
                            <a:srgbClr val="000000"/>
                          </a:solidFill>
                          <a:effectLst/>
                          <a:latin typeface="Calibri" panose="020F0502020204030204" pitchFamily="34" charset="0"/>
                        </a:rPr>
                        <a:t>Job Dimensions:</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Entry</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Developing</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Career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Advanced</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Expert</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Principal</a:t>
                      </a:r>
                    </a:p>
                  </a:txBody>
                  <a:tcPr marL="7620" marR="7620" marT="7620" marB="0" anchor="b">
                    <a:solidFill>
                      <a:schemeClr val="accent5">
                        <a:lumMod val="40000"/>
                        <a:lumOff val="60000"/>
                      </a:schemeClr>
                    </a:solidFill>
                  </a:tcPr>
                </a:tc>
                <a:extLst>
                  <a:ext uri="{0D108BD9-81ED-4DB2-BD59-A6C34878D82A}">
                    <a16:rowId xmlns:a16="http://schemas.microsoft.com/office/drawing/2014/main" val="3595625107"/>
                  </a:ext>
                </a:extLst>
              </a:tr>
              <a:tr h="1410422">
                <a:tc>
                  <a:txBody>
                    <a:bodyPr/>
                    <a:lstStyle/>
                    <a:p>
                      <a:pPr algn="l" fontAlgn="b"/>
                      <a:r>
                        <a:rPr lang="en-US" sz="1200" b="1" i="0" u="none" strike="noStrike">
                          <a:solidFill>
                            <a:srgbClr val="000000"/>
                          </a:solidFill>
                          <a:effectLst/>
                          <a:latin typeface="Calibri" panose="020F0502020204030204" pitchFamily="34" charset="0"/>
                        </a:rPr>
                        <a:t>Job Level</a:t>
                      </a:r>
                    </a:p>
                  </a:txBody>
                  <a:tcPr marL="7620" marR="7620" marT="7620" marB="0" anchor="b"/>
                </a:tc>
                <a:tc>
                  <a:txBody>
                    <a:bodyPr/>
                    <a:lstStyle/>
                    <a:p>
                      <a:pPr algn="l" fontAlgn="b"/>
                      <a:r>
                        <a:rPr lang="en-US" sz="1000" b="0" i="0" u="none" strike="noStrike" dirty="0">
                          <a:solidFill>
                            <a:srgbClr val="000000"/>
                          </a:solidFill>
                          <a:effectLst/>
                          <a:latin typeface="Calibri" panose="020F0502020204030204" pitchFamily="34" charset="0"/>
                        </a:rPr>
                        <a:t>Learns to use professional concepts. Applies company policies and procedures to resolve routine issues.</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rPr>
                        <a:t>Developing professional expertise, applies company policies and procedures to resolve a variety of issues.  </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rPr>
                        <a:t>A seasoned, experienced professional with a full understanding of area of specialization; resolves a wide range of issues in creative ways. This job is the fully qualified, career-oriented, journey-level position.</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rPr>
                        <a:t>Having wide-ranging experience, uses professional concepts and company objectives to resolve complex issues in creative and effective ways. Some barriers to entry exist at this level (e.g., dept/peer review). </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rPr>
                        <a:t>Having broad expertise or unique knowledge, uses skills to contribute to development of company objectives and principles and to achieve goals in creative and effective ways. Barriers to entry such as technical committee review exist at this level.</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rPr>
                        <a:t>As an expert in the field, uses professional concepts in developing resolution to critical issues and broad design matters. Significant barriers to entry (e.g., top management review, approval) exist at this level.</a:t>
                      </a:r>
                    </a:p>
                  </a:txBody>
                  <a:tcPr marL="7620" marR="7620" marT="7620" marB="0" anchor="b"/>
                </a:tc>
                <a:extLst>
                  <a:ext uri="{0D108BD9-81ED-4DB2-BD59-A6C34878D82A}">
                    <a16:rowId xmlns:a16="http://schemas.microsoft.com/office/drawing/2014/main" val="109674308"/>
                  </a:ext>
                </a:extLst>
              </a:tr>
              <a:tr h="1722117">
                <a:tc>
                  <a:txBody>
                    <a:bodyPr/>
                    <a:lstStyle/>
                    <a:p>
                      <a:pPr algn="l" fontAlgn="b"/>
                      <a:r>
                        <a:rPr lang="en-US" sz="1200" b="1" i="0" u="none" strike="noStrike">
                          <a:solidFill>
                            <a:srgbClr val="000000"/>
                          </a:solidFill>
                          <a:effectLst/>
                          <a:latin typeface="Calibri" panose="020F0502020204030204" pitchFamily="34" charset="0"/>
                        </a:rPr>
                        <a:t>Job Complexity</a:t>
                      </a: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Works on problems of limited scope.  Follows standard practices and procedures in analyzing situations or data from which answers can be readily obtained.  Builds stable working relationships internally.</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Works on problems of moderate scope where analysis of situations or data requires a review of a variety of factors.  Exercises judgment within defined procedures and practices to determine appropriate action.  Builds productive internal/external working relationships.</a:t>
                      </a:r>
                      <a:endParaRPr lang="en-US" sz="1000" b="0"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Works on problems of diverse scope where analysis of data requires evaluation of identifiable factors.  Demonstrates good judgment in selecting methods and techniques for obtaining solutions.  Networks with senior internal and external personnel in own area of expertise.   </a:t>
                      </a:r>
                      <a:endParaRPr lang="en-US" sz="1000" b="0"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Works on complex issues where analysis of situations or data requires an in-depth evaluation of variable factors.  Exercises judgment in selecting methods, techniques and evaluation criteria for obtaining results. Networks with key contacts outside own area of expertise.</a:t>
                      </a:r>
                      <a:endParaRPr lang="en-US" sz="1000" b="0"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Works on significant and unique issues where analysis of situations or data requires an evaluation of intangibles.  Exercises independent judgment in methods, techniques and evaluation criteria for obtaining results.  Creates formal networks involving coordination among groups.</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Works on issues that impact design/selling success or address future concepts, products or technologies.  Creates formal networks with key decision makers and serves as external spokesperson for the organization.</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751149645"/>
                  </a:ext>
                </a:extLst>
              </a:tr>
              <a:tr h="787031">
                <a:tc>
                  <a:txBody>
                    <a:bodyPr/>
                    <a:lstStyle/>
                    <a:p>
                      <a:pPr algn="l" fontAlgn="b"/>
                      <a:r>
                        <a:rPr lang="en-US" sz="1200" b="1" i="0" u="none" strike="noStrike">
                          <a:solidFill>
                            <a:srgbClr val="000000"/>
                          </a:solidFill>
                          <a:effectLst/>
                          <a:latin typeface="Calibri" panose="020F0502020204030204" pitchFamily="34" charset="0"/>
                        </a:rPr>
                        <a:t>Supervision</a:t>
                      </a: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Normally receives detailed instructions on all work.</a:t>
                      </a:r>
                      <a:endParaRPr lang="en-US" sz="1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Normally receives general instructions on routine work, detailed instructions on new projects or assignments.</a:t>
                      </a:r>
                      <a:endParaRPr lang="en-US" sz="1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Normally receives little instruction on day-to-day work, general instructions on new assignments.</a:t>
                      </a:r>
                      <a:endParaRPr lang="en-US" sz="10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Determines methods and procedures on new assignments and may coordinate activities of other personnel (Team Lead).</a:t>
                      </a:r>
                      <a:endParaRPr lang="en-US" sz="1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Acts independently to determine methods and procedures on new or special assignments.  May supervise the activities of others.</a:t>
                      </a:r>
                      <a:endParaRPr lang="en-US" sz="10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Exercises wide latitude in determining objectives and approaches to critical assignments.   </a:t>
                      </a:r>
                      <a:endParaRPr lang="en-US" sz="1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14128291"/>
                  </a:ext>
                </a:extLst>
              </a:tr>
              <a:tr h="900475">
                <a:tc>
                  <a:txBody>
                    <a:bodyPr/>
                    <a:lstStyle/>
                    <a:p>
                      <a:pPr algn="l" fontAlgn="b"/>
                      <a:r>
                        <a:rPr lang="en-US" sz="1200" b="1" i="0" u="none" strike="noStrike" dirty="0">
                          <a:solidFill>
                            <a:srgbClr val="000000"/>
                          </a:solidFill>
                          <a:effectLst/>
                          <a:latin typeface="Calibri" panose="020F0502020204030204" pitchFamily="34" charset="0"/>
                        </a:rPr>
                        <a:t>Education/</a:t>
                      </a:r>
                    </a:p>
                    <a:p>
                      <a:pPr algn="l" fontAlgn="b"/>
                      <a:r>
                        <a:rPr lang="en-US" sz="1200" b="1" i="0" u="none" strike="noStrike" dirty="0">
                          <a:solidFill>
                            <a:srgbClr val="000000"/>
                          </a:solidFill>
                          <a:effectLst/>
                          <a:latin typeface="Calibri" panose="020F0502020204030204" pitchFamily="34" charset="0"/>
                        </a:rPr>
                        <a:t>Experience </a:t>
                      </a:r>
                      <a:r>
                        <a:rPr lang="en-US" sz="800" b="1" i="1" u="none" strike="noStrike" dirty="0">
                          <a:solidFill>
                            <a:srgbClr val="FF0000"/>
                          </a:solidFill>
                          <a:effectLst/>
                        </a:rPr>
                        <a:t>Guideline for Job Descriptions only</a:t>
                      </a:r>
                      <a:endParaRPr lang="en-US" sz="8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rPr>
                        <a:t>Typically requires a university degree and no previous professional experience.</a:t>
                      </a: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rPr>
                        <a:t>Typically requires a university degree and a minimum of 2 years of related experience.</a:t>
                      </a: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Typically requires a university degree and a minimum of 5 years of related experience.</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Typically requires a university degree and a minimum of 8 years of related experience. At this level post-graduate coursework may be desirable.</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a:solidFill>
                            <a:srgbClr val="000000"/>
                          </a:solidFill>
                          <a:effectLst/>
                          <a:latin typeface="Calibri" panose="020F0502020204030204" pitchFamily="34" charset="0"/>
                          <a:cs typeface="Arial" panose="020B0604020202020204" pitchFamily="34" charset="0"/>
                        </a:rPr>
                        <a:t>Typically requires a university degree and a minimum of 12 years of related experience.  At this level post-graduate coursework may be expected.</a:t>
                      </a:r>
                      <a:endParaRPr lang="en-US" sz="1000" b="0" i="0" u="none" strike="noStrike">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000" b="0" i="0" u="none" strike="noStrike" dirty="0">
                          <a:solidFill>
                            <a:srgbClr val="000000"/>
                          </a:solidFill>
                          <a:effectLst/>
                          <a:latin typeface="Calibri" panose="020F0502020204030204" pitchFamily="34" charset="0"/>
                          <a:cs typeface="Arial" panose="020B0604020202020204" pitchFamily="34" charset="0"/>
                        </a:rPr>
                        <a:t>Typically requires a university degree and a minimum of 15 years of related experience. At this level post-graduate coursework may be expected.</a:t>
                      </a:r>
                      <a:endParaRPr lang="en-US" sz="1000" b="0"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832488464"/>
                  </a:ext>
                </a:extLst>
              </a:tr>
            </a:tbl>
          </a:graphicData>
        </a:graphic>
      </p:graphicFrame>
      <p:sp>
        <p:nvSpPr>
          <p:cNvPr id="5" name="Slide Number Placeholder 4">
            <a:extLst>
              <a:ext uri="{FF2B5EF4-FFF2-40B4-BE49-F238E27FC236}">
                <a16:creationId xmlns:a16="http://schemas.microsoft.com/office/drawing/2014/main" id="{760EF1C7-37F7-4EBA-9046-C557453E98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DD477A2C-99F5-4255-96C2-1813A5BFCBE9}"/>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288615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DF2276-7CFA-46D5-B20B-A4AC56671693}"/>
              </a:ext>
            </a:extLst>
          </p:cNvPr>
          <p:cNvSpPr>
            <a:spLocks noGrp="1"/>
          </p:cNvSpPr>
          <p:nvPr>
            <p:ph type="body" sz="quarter" idx="13"/>
          </p:nvPr>
        </p:nvSpPr>
        <p:spPr/>
        <p:txBody>
          <a:bodyPr>
            <a:normAutofit/>
          </a:bodyPr>
          <a:lstStyle/>
          <a:p>
            <a:r>
              <a:rPr lang="en-US" sz="2800" b="0" dirty="0"/>
              <a:t>Support &amp; Technician Career Path</a:t>
            </a:r>
          </a:p>
        </p:txBody>
      </p:sp>
      <p:graphicFrame>
        <p:nvGraphicFramePr>
          <p:cNvPr id="4" name="Table 3">
            <a:extLst>
              <a:ext uri="{FF2B5EF4-FFF2-40B4-BE49-F238E27FC236}">
                <a16:creationId xmlns:a16="http://schemas.microsoft.com/office/drawing/2014/main" id="{B5A38EB2-1628-4710-A7C3-150556AAC668}"/>
              </a:ext>
            </a:extLst>
          </p:cNvPr>
          <p:cNvGraphicFramePr>
            <a:graphicFrameLocks noGrp="1"/>
          </p:cNvGraphicFramePr>
          <p:nvPr>
            <p:extLst>
              <p:ext uri="{D42A27DB-BD31-4B8C-83A1-F6EECF244321}">
                <p14:modId xmlns:p14="http://schemas.microsoft.com/office/powerpoint/2010/main" val="2431134342"/>
              </p:ext>
            </p:extLst>
          </p:nvPr>
        </p:nvGraphicFramePr>
        <p:xfrm>
          <a:off x="873610" y="1597329"/>
          <a:ext cx="9571838" cy="4342461"/>
        </p:xfrm>
        <a:graphic>
          <a:graphicData uri="http://schemas.openxmlformats.org/drawingml/2006/table">
            <a:tbl>
              <a:tblPr>
                <a:tableStyleId>{5C22544A-7EE6-4342-B048-85BDC9FD1C3A}</a:tableStyleId>
              </a:tblPr>
              <a:tblGrid>
                <a:gridCol w="1174458">
                  <a:extLst>
                    <a:ext uri="{9D8B030D-6E8A-4147-A177-3AD203B41FA5}">
                      <a16:colId xmlns:a16="http://schemas.microsoft.com/office/drawing/2014/main" val="2448810955"/>
                    </a:ext>
                  </a:extLst>
                </a:gridCol>
                <a:gridCol w="1501630">
                  <a:extLst>
                    <a:ext uri="{9D8B030D-6E8A-4147-A177-3AD203B41FA5}">
                      <a16:colId xmlns:a16="http://schemas.microsoft.com/office/drawing/2014/main" val="92688457"/>
                    </a:ext>
                  </a:extLst>
                </a:gridCol>
                <a:gridCol w="1426128">
                  <a:extLst>
                    <a:ext uri="{9D8B030D-6E8A-4147-A177-3AD203B41FA5}">
                      <a16:colId xmlns:a16="http://schemas.microsoft.com/office/drawing/2014/main" val="3070939067"/>
                    </a:ext>
                  </a:extLst>
                </a:gridCol>
                <a:gridCol w="1484852">
                  <a:extLst>
                    <a:ext uri="{9D8B030D-6E8A-4147-A177-3AD203B41FA5}">
                      <a16:colId xmlns:a16="http://schemas.microsoft.com/office/drawing/2014/main" val="1258823815"/>
                    </a:ext>
                  </a:extLst>
                </a:gridCol>
                <a:gridCol w="1946245">
                  <a:extLst>
                    <a:ext uri="{9D8B030D-6E8A-4147-A177-3AD203B41FA5}">
                      <a16:colId xmlns:a16="http://schemas.microsoft.com/office/drawing/2014/main" val="3993664238"/>
                    </a:ext>
                  </a:extLst>
                </a:gridCol>
                <a:gridCol w="2038525">
                  <a:extLst>
                    <a:ext uri="{9D8B030D-6E8A-4147-A177-3AD203B41FA5}">
                      <a16:colId xmlns:a16="http://schemas.microsoft.com/office/drawing/2014/main" val="4010441629"/>
                    </a:ext>
                  </a:extLst>
                </a:gridCol>
              </a:tblGrid>
              <a:tr h="390799">
                <a:tc>
                  <a:txBody>
                    <a:bodyPr/>
                    <a:lstStyle/>
                    <a:p>
                      <a:pPr algn="l" fontAlgn="b"/>
                      <a:r>
                        <a:rPr lang="en-US" sz="1200" b="1" i="0" u="none" strike="noStrike">
                          <a:solidFill>
                            <a:srgbClr val="000000"/>
                          </a:solidFill>
                          <a:effectLst/>
                          <a:latin typeface="Calibri" panose="020F0502020204030204" pitchFamily="34" charset="0"/>
                        </a:rPr>
                        <a:t>Job Dimensions:</a:t>
                      </a:r>
                    </a:p>
                  </a:txBody>
                  <a:tcPr marL="7620" marR="7620" marT="7620" marB="0" anchor="b">
                    <a:solidFill>
                      <a:schemeClr val="accent5">
                        <a:lumMod val="40000"/>
                        <a:lumOff val="60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Entry</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Intermediate</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Senior</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Highly Skilled</a:t>
                      </a:r>
                    </a:p>
                  </a:txBody>
                  <a:tcPr marL="7620" marR="7620" marT="7620" marB="0" anchor="b">
                    <a:solidFill>
                      <a:schemeClr val="accent5">
                        <a:lumMod val="40000"/>
                        <a:lumOff val="60000"/>
                      </a:schemeClr>
                    </a:solidFill>
                  </a:tcPr>
                </a:tc>
                <a:tc>
                  <a:txBody>
                    <a:bodyPr/>
                    <a:lstStyle/>
                    <a:p>
                      <a:pPr algn="l" fontAlgn="b"/>
                      <a:r>
                        <a:rPr lang="en-US" sz="1200" b="1" i="0" u="none" strike="noStrike">
                          <a:solidFill>
                            <a:srgbClr val="000000"/>
                          </a:solidFill>
                          <a:effectLst/>
                          <a:latin typeface="Calibri" panose="020F0502020204030204" pitchFamily="34" charset="0"/>
                        </a:rPr>
                        <a:t>Specialist</a:t>
                      </a:r>
                    </a:p>
                  </a:txBody>
                  <a:tcPr marL="7620" marR="7620" marT="7620" marB="0" anchor="b">
                    <a:solidFill>
                      <a:schemeClr val="accent5">
                        <a:lumMod val="40000"/>
                        <a:lumOff val="60000"/>
                      </a:schemeClr>
                    </a:solidFill>
                  </a:tcPr>
                </a:tc>
                <a:extLst>
                  <a:ext uri="{0D108BD9-81ED-4DB2-BD59-A6C34878D82A}">
                    <a16:rowId xmlns:a16="http://schemas.microsoft.com/office/drawing/2014/main" val="2236683938"/>
                  </a:ext>
                </a:extLst>
              </a:tr>
              <a:tr h="944417">
                <a:tc>
                  <a:txBody>
                    <a:bodyPr/>
                    <a:lstStyle/>
                    <a:p>
                      <a:pPr algn="l" fontAlgn="b"/>
                      <a:r>
                        <a:rPr lang="en-US" sz="1200" b="1" i="0" u="none" strike="noStrike">
                          <a:solidFill>
                            <a:srgbClr val="000000"/>
                          </a:solidFill>
                          <a:effectLst/>
                          <a:latin typeface="Calibri" panose="020F0502020204030204" pitchFamily="34" charset="0"/>
                        </a:rPr>
                        <a:t>Job Level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Acquires job skills and learns company policies and procedures to complete routine tasks.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Applies acquired job skills and company policies and procedures to complete assigned tasks.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Has substantial understanding of the job and applies knowledge and skills to complete a wide range of tasks.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As a skilled specialist, completes tasks in resourceful and effective ways.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As a highly skilled specialist, contributes to the development of concepts and techniques. Completes complex tasks in creative and effective ways. </a:t>
                      </a:r>
                    </a:p>
                  </a:txBody>
                  <a:tcPr marL="7620" marR="7620" marT="7620" marB="0" anchor="b"/>
                </a:tc>
                <a:extLst>
                  <a:ext uri="{0D108BD9-81ED-4DB2-BD59-A6C34878D82A}">
                    <a16:rowId xmlns:a16="http://schemas.microsoft.com/office/drawing/2014/main" val="4133946774"/>
                  </a:ext>
                </a:extLst>
              </a:tr>
              <a:tr h="1131599">
                <a:tc>
                  <a:txBody>
                    <a:bodyPr/>
                    <a:lstStyle/>
                    <a:p>
                      <a:pPr algn="l" fontAlgn="b"/>
                      <a:r>
                        <a:rPr lang="en-US" sz="1200" b="1" i="0" u="none" strike="noStrike">
                          <a:solidFill>
                            <a:srgbClr val="000000"/>
                          </a:solidFill>
                          <a:effectLst/>
                          <a:latin typeface="Calibri" panose="020F0502020204030204" pitchFamily="34" charset="0"/>
                        </a:rPr>
                        <a:t>Job Complexity</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Works on assignments that are routine in nature, requiring limited judgment. Has little or no role in decision-making.</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Works on assignments that are semi-routine in nature but recognizes the need for occasional deviation from accepted practice.</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Works on assignments that are moderately difficult, requiring judgment in resolving issues or in making recommendations.</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Works on assignments requiring considerable judgment and initiative. Understands implications of work and makes recommendations for solutions.</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Consistently works on complex assignments requiring independent action and a high degree of initiative to resolve issues. Makes recommendations for new procedures.</a:t>
                      </a:r>
                    </a:p>
                  </a:txBody>
                  <a:tcPr marL="7620" marR="7620" marT="7620" marB="0" anchor="b">
                    <a:solidFill>
                      <a:schemeClr val="accent1">
                        <a:lumMod val="20000"/>
                        <a:lumOff val="80000"/>
                      </a:schemeClr>
                    </a:solidFill>
                  </a:tcPr>
                </a:tc>
                <a:extLst>
                  <a:ext uri="{0D108BD9-81ED-4DB2-BD59-A6C34878D82A}">
                    <a16:rowId xmlns:a16="http://schemas.microsoft.com/office/drawing/2014/main" val="3869794616"/>
                  </a:ext>
                </a:extLst>
              </a:tr>
              <a:tr h="1131599">
                <a:tc>
                  <a:txBody>
                    <a:bodyPr/>
                    <a:lstStyle/>
                    <a:p>
                      <a:pPr algn="l" fontAlgn="b"/>
                      <a:r>
                        <a:rPr lang="en-US" sz="1200" b="1" i="0" u="none" strike="noStrike">
                          <a:solidFill>
                            <a:srgbClr val="000000"/>
                          </a:solidFill>
                          <a:effectLst/>
                          <a:latin typeface="Calibri" panose="020F0502020204030204" pitchFamily="34" charset="0"/>
                        </a:rPr>
                        <a:t>Supervision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Normally receives detailed instructions on all work. Works under close supervision.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Normally follows established procedures on routine work, requires instructions only on new assignments.</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Normally receives little instruction on daily work, general instructions on newly introduced assignments.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Determines methods and procedures on new assignments. May be informal team leader.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Acts independently to determine methods and procedures on new assignments. Often acts as a facilitator and team leader.</a:t>
                      </a:r>
                    </a:p>
                  </a:txBody>
                  <a:tcPr marL="7620" marR="7620" marT="7620" marB="0" anchor="b"/>
                </a:tc>
                <a:extLst>
                  <a:ext uri="{0D108BD9-81ED-4DB2-BD59-A6C34878D82A}">
                    <a16:rowId xmlns:a16="http://schemas.microsoft.com/office/drawing/2014/main" val="3088461646"/>
                  </a:ext>
                </a:extLst>
              </a:tr>
              <a:tr h="744047">
                <a:tc>
                  <a:txBody>
                    <a:bodyPr/>
                    <a:lstStyle/>
                    <a:p>
                      <a:pPr algn="l" fontAlgn="b"/>
                      <a:r>
                        <a:rPr lang="en-US" sz="1200" b="1" i="0" u="none" strike="noStrike" dirty="0">
                          <a:solidFill>
                            <a:srgbClr val="000000"/>
                          </a:solidFill>
                          <a:effectLst/>
                          <a:latin typeface="Calibri" panose="020F0502020204030204" pitchFamily="34" charset="0"/>
                        </a:rPr>
                        <a:t>Education/</a:t>
                      </a:r>
                    </a:p>
                    <a:p>
                      <a:pPr algn="l" fontAlgn="b"/>
                      <a:r>
                        <a:rPr lang="en-US" sz="1200" b="1" i="0" u="none" strike="noStrike" dirty="0">
                          <a:solidFill>
                            <a:srgbClr val="000000"/>
                          </a:solidFill>
                          <a:effectLst/>
                          <a:latin typeface="Calibri" panose="020F0502020204030204" pitchFamily="34" charset="0"/>
                        </a:rPr>
                        <a:t>Experience </a:t>
                      </a:r>
                    </a:p>
                    <a:p>
                      <a:pPr algn="l" fontAlgn="b"/>
                      <a:r>
                        <a:rPr lang="en-US" sz="800" b="1" i="1" u="none" strike="noStrike" dirty="0">
                          <a:solidFill>
                            <a:srgbClr val="FF0000"/>
                          </a:solidFill>
                          <a:effectLst/>
                        </a:rPr>
                        <a:t>Guideline for Job Descriptions only</a:t>
                      </a:r>
                      <a:endParaRPr lang="en-US" sz="8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Typically requires less than 1 year of related experience.</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Typically requires a minimum of 2 years of related experience.</a:t>
                      </a:r>
                    </a:p>
                  </a:txBody>
                  <a:tcPr marL="7620" marR="7620" marT="7620" marB="0" anchor="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Typically requires a minimum of 4 years of related experience.</a:t>
                      </a:r>
                    </a:p>
                  </a:txBody>
                  <a:tcPr marL="7620" marR="7620" marT="7620" marB="0" anchor="b">
                    <a:solidFill>
                      <a:schemeClr val="accent1">
                        <a:lumMod val="20000"/>
                        <a:lumOff val="80000"/>
                      </a:schemeClr>
                    </a:solidFill>
                  </a:tcPr>
                </a:tc>
                <a:tc>
                  <a:txBody>
                    <a:bodyPr/>
                    <a:lstStyle/>
                    <a:p>
                      <a:pPr algn="l" fontAlgn="b"/>
                      <a:r>
                        <a:rPr lang="en-US" sz="1100" b="0" i="0" u="none" strike="noStrike">
                          <a:solidFill>
                            <a:srgbClr val="000000"/>
                          </a:solidFill>
                          <a:effectLst/>
                          <a:latin typeface="Calibri" panose="020F0502020204030204" pitchFamily="34" charset="0"/>
                        </a:rPr>
                        <a:t>Typically requires a minimum of 6 years of related experience.</a:t>
                      </a:r>
                    </a:p>
                  </a:txBody>
                  <a:tcPr marL="7620" marR="7620" marT="7620" marB="0" anchor="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Typically requires a minimum of 6+ years of related experience.</a:t>
                      </a:r>
                    </a:p>
                  </a:txBody>
                  <a:tcPr marL="7620" marR="7620" marT="7620" marB="0" anchor="b">
                    <a:solidFill>
                      <a:schemeClr val="accent1">
                        <a:lumMod val="20000"/>
                        <a:lumOff val="80000"/>
                      </a:schemeClr>
                    </a:solidFill>
                  </a:tcPr>
                </a:tc>
                <a:extLst>
                  <a:ext uri="{0D108BD9-81ED-4DB2-BD59-A6C34878D82A}">
                    <a16:rowId xmlns:a16="http://schemas.microsoft.com/office/drawing/2014/main" val="2738549883"/>
                  </a:ext>
                </a:extLst>
              </a:tr>
            </a:tbl>
          </a:graphicData>
        </a:graphic>
      </p:graphicFrame>
      <p:sp>
        <p:nvSpPr>
          <p:cNvPr id="6" name="Slide Number Placeholder 5">
            <a:extLst>
              <a:ext uri="{FF2B5EF4-FFF2-40B4-BE49-F238E27FC236}">
                <a16:creationId xmlns:a16="http://schemas.microsoft.com/office/drawing/2014/main" id="{F78C1FE8-E204-454E-A105-A68A6F7B608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506C1-727E-48CD-9AB0-1315E759C1A0}" type="slidenum">
              <a:rPr kumimoji="0" lang="en-US" sz="12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Footer Placeholder 6">
            <a:extLst>
              <a:ext uri="{FF2B5EF4-FFF2-40B4-BE49-F238E27FC236}">
                <a16:creationId xmlns:a16="http://schemas.microsoft.com/office/drawing/2014/main" id="{4B35FB3B-6945-4CA5-BE5D-929B26743F2B}"/>
              </a:ext>
            </a:extLst>
          </p:cNvPr>
          <p:cNvSpPr>
            <a:spLocks noGrp="1"/>
          </p:cNvSpPr>
          <p:nvPr>
            <p:ph type="ftr" sz="quarter" idx="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Pfenex Confidential</a:t>
            </a:r>
          </a:p>
        </p:txBody>
      </p:sp>
    </p:spTree>
    <p:extLst>
      <p:ext uri="{BB962C8B-B14F-4D97-AF65-F5344CB8AC3E}">
        <p14:creationId xmlns:p14="http://schemas.microsoft.com/office/powerpoint/2010/main" val="31258942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17475</TotalTime>
  <Words>4575</Words>
  <Application>Microsoft Office PowerPoint</Application>
  <PresentationFormat>Widescreen</PresentationFormat>
  <Paragraphs>246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Huizinga</dc:creator>
  <cp:lastModifiedBy>David Pollak</cp:lastModifiedBy>
  <cp:revision>440</cp:revision>
  <cp:lastPrinted>2018-01-04T15:46:26Z</cp:lastPrinted>
  <dcterms:created xsi:type="dcterms:W3CDTF">2017-09-16T00:58:24Z</dcterms:created>
  <dcterms:modified xsi:type="dcterms:W3CDTF">2018-02-03T00:49:12Z</dcterms:modified>
</cp:coreProperties>
</file>